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tags/tag6.xml" ContentType="application/vnd.openxmlformats-officedocument.presentationml.tags+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tags/tag11.xml" ContentType="application/vnd.openxmlformats-officedocument.presentationml.tags+xml"/>
  <Override PartName="/ppt/notesSlides/notesSlide20.xml" ContentType="application/vnd.openxmlformats-officedocument.presentationml.notesSlide+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tags/tag20.xml" ContentType="application/vnd.openxmlformats-officedocument.presentationml.tags+xml"/>
  <Override PartName="/ppt/notesSlides/notesSlide29.xml" ContentType="application/vnd.openxmlformats-officedocument.presentationml.notesSlide+xml"/>
  <Override PartName="/ppt/tags/tag21.xml" ContentType="application/vnd.openxmlformats-officedocument.presentationml.tags+xml"/>
  <Override PartName="/ppt/notesSlides/notesSlide30.xml" ContentType="application/vnd.openxmlformats-officedocument.presentationml.notesSlide+xml"/>
  <Override PartName="/ppt/tags/tag22.xml" ContentType="application/vnd.openxmlformats-officedocument.presentationml.tags+xml"/>
  <Override PartName="/ppt/notesSlides/notesSlide31.xml" ContentType="application/vnd.openxmlformats-officedocument.presentationml.notesSlide+xml"/>
  <Override PartName="/ppt/tags/tag23.xml" ContentType="application/vnd.openxmlformats-officedocument.presentationml.tags+xml"/>
  <Override PartName="/ppt/notesSlides/notesSlide32.xml" ContentType="application/vnd.openxmlformats-officedocument.presentationml.notesSlide+xml"/>
  <Override PartName="/ppt/tags/tag24.xml" ContentType="application/vnd.openxmlformats-officedocument.presentationml.tags+xml"/>
  <Override PartName="/ppt/notesSlides/notesSlide33.xml" ContentType="application/vnd.openxmlformats-officedocument.presentationml.notesSlide+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notesSlides/notesSlide35.xml" ContentType="application/vnd.openxmlformats-officedocument.presentationml.notesSlide+xml"/>
  <Override PartName="/ppt/tags/tag27.xml" ContentType="application/vnd.openxmlformats-officedocument.presentationml.tags+xml"/>
  <Override PartName="/ppt/notesSlides/notesSlide36.xml" ContentType="application/vnd.openxmlformats-officedocument.presentationml.notesSlide+xml"/>
  <Override PartName="/ppt/tags/tag28.xml" ContentType="application/vnd.openxmlformats-officedocument.presentationml.tags+xml"/>
  <Override PartName="/ppt/notesSlides/notesSlide37.xml" ContentType="application/vnd.openxmlformats-officedocument.presentationml.notesSlide+xml"/>
  <Override PartName="/ppt/tags/tag2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257" r:id="rId3"/>
    <p:sldId id="267" r:id="rId4"/>
    <p:sldId id="272" r:id="rId5"/>
    <p:sldId id="259" r:id="rId6"/>
    <p:sldId id="269" r:id="rId7"/>
    <p:sldId id="273" r:id="rId8"/>
    <p:sldId id="260" r:id="rId9"/>
    <p:sldId id="268" r:id="rId10"/>
    <p:sldId id="274" r:id="rId11"/>
    <p:sldId id="275" r:id="rId12"/>
    <p:sldId id="276" r:id="rId13"/>
    <p:sldId id="304" r:id="rId14"/>
    <p:sldId id="306" r:id="rId15"/>
    <p:sldId id="307" r:id="rId16"/>
    <p:sldId id="308" r:id="rId17"/>
    <p:sldId id="309" r:id="rId18"/>
    <p:sldId id="310" r:id="rId19"/>
    <p:sldId id="311" r:id="rId20"/>
    <p:sldId id="313" r:id="rId21"/>
    <p:sldId id="314" r:id="rId22"/>
    <p:sldId id="315" r:id="rId23"/>
    <p:sldId id="287" r:id="rId24"/>
    <p:sldId id="285" r:id="rId25"/>
    <p:sldId id="279" r:id="rId26"/>
    <p:sldId id="286" r:id="rId27"/>
    <p:sldId id="284" r:id="rId28"/>
    <p:sldId id="288" r:id="rId29"/>
    <p:sldId id="289" r:id="rId30"/>
    <p:sldId id="290" r:id="rId31"/>
    <p:sldId id="291" r:id="rId32"/>
    <p:sldId id="280" r:id="rId33"/>
    <p:sldId id="293" r:id="rId34"/>
    <p:sldId id="292" r:id="rId35"/>
    <p:sldId id="281" r:id="rId36"/>
    <p:sldId id="294" r:id="rId37"/>
    <p:sldId id="282" r:id="rId38"/>
    <p:sldId id="295" r:id="rId39"/>
    <p:sldId id="297" r:id="rId40"/>
    <p:sldId id="316" r:id="rId41"/>
    <p:sldId id="265" r:id="rId42"/>
    <p:sldId id="300" r:id="rId43"/>
    <p:sldId id="302" r:id="rId44"/>
    <p:sldId id="298" r:id="rId45"/>
    <p:sldId id="301" r:id="rId46"/>
    <p:sldId id="264" r:id="rId47"/>
  </p:sldIdLst>
  <p:sldSz cx="12192000" cy="6858000"/>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aa Masalha" initials="AM" lastIdx="38" clrIdx="0">
    <p:extLst>
      <p:ext uri="{19B8F6BF-5375-455C-9EA6-DF929625EA0E}">
        <p15:presenceInfo xmlns:p15="http://schemas.microsoft.com/office/powerpoint/2012/main" userId="afd8fe4fa8d874f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31"/>
    <a:srgbClr val="33363C"/>
    <a:srgbClr val="313439"/>
    <a:srgbClr val="2B2B2B"/>
    <a:srgbClr val="5B6069"/>
    <a:srgbClr val="0000FF"/>
    <a:srgbClr val="F8CBAD"/>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77908" autoAdjust="0"/>
  </p:normalViewPr>
  <p:slideViewPr>
    <p:cSldViewPr snapToGrid="0">
      <p:cViewPr varScale="1">
        <p:scale>
          <a:sx n="89" d="100"/>
          <a:sy n="89" d="100"/>
        </p:scale>
        <p:origin x="1428" y="7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AAA3EF-EDB0-43F2-AC9E-CAB99A6442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27BFB75B-1991-4755-8F28-23BC4A3D9B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2DC666-8299-479A-94D1-6620B17059CC}" type="datetimeFigureOut">
              <a:rPr lang="en-IL" smtClean="0"/>
              <a:t>Wed, 20/10/2021</a:t>
            </a:fld>
            <a:endParaRPr lang="en-IL"/>
          </a:p>
        </p:txBody>
      </p:sp>
      <p:sp>
        <p:nvSpPr>
          <p:cNvPr id="4" name="Footer Placeholder 3">
            <a:extLst>
              <a:ext uri="{FF2B5EF4-FFF2-40B4-BE49-F238E27FC236}">
                <a16:creationId xmlns:a16="http://schemas.microsoft.com/office/drawing/2014/main" id="{AAC76F05-11FC-4F24-9794-09A7B4784A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D4269FFA-6E81-4555-B060-1B320DA19A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9B55DE-54A6-4577-ABF1-75109E9152CD}" type="slidenum">
              <a:rPr lang="en-IL" smtClean="0"/>
              <a:t>‹#›</a:t>
            </a:fld>
            <a:endParaRPr lang="en-IL"/>
          </a:p>
        </p:txBody>
      </p:sp>
    </p:spTree>
    <p:extLst>
      <p:ext uri="{BB962C8B-B14F-4D97-AF65-F5344CB8AC3E}">
        <p14:creationId xmlns:p14="http://schemas.microsoft.com/office/powerpoint/2010/main" val="482606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08EFD3-79B3-4BEE-94EB-5684BED80221}" type="datetimeFigureOut">
              <a:rPr lang="en-IL" smtClean="0"/>
              <a:t>Wed, 20/10/2021</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BB95E-0CDC-429F-949F-D054A101925A}" type="slidenum">
              <a:rPr lang="en-IL" smtClean="0"/>
              <a:t>‹#›</a:t>
            </a:fld>
            <a:endParaRPr lang="en-IL"/>
          </a:p>
        </p:txBody>
      </p:sp>
    </p:spTree>
    <p:extLst>
      <p:ext uri="{BB962C8B-B14F-4D97-AF65-F5344CB8AC3E}">
        <p14:creationId xmlns:p14="http://schemas.microsoft.com/office/powerpoint/2010/main" val="43396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03BB95E-0CDC-429F-949F-D054A101925A}" type="slidenum">
              <a:rPr lang="en-IL" smtClean="0"/>
              <a:t>1</a:t>
            </a:fld>
            <a:endParaRPr lang="en-IL"/>
          </a:p>
        </p:txBody>
      </p:sp>
    </p:spTree>
    <p:extLst>
      <p:ext uri="{BB962C8B-B14F-4D97-AF65-F5344CB8AC3E}">
        <p14:creationId xmlns:p14="http://schemas.microsoft.com/office/powerpoint/2010/main" val="3801446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לדבר על ייצוג </a:t>
            </a:r>
            <a:r>
              <a:rPr lang="en-US" dirty="0"/>
              <a:t>skeleton</a:t>
            </a:r>
            <a:r>
              <a:rPr lang="he-IL" dirty="0"/>
              <a:t>.</a:t>
            </a:r>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10</a:t>
            </a:fld>
            <a:endParaRPr lang="en-IL"/>
          </a:p>
        </p:txBody>
      </p:sp>
    </p:spTree>
    <p:extLst>
      <p:ext uri="{BB962C8B-B14F-4D97-AF65-F5344CB8AC3E}">
        <p14:creationId xmlns:p14="http://schemas.microsoft.com/office/powerpoint/2010/main" val="1963647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לדבר על </a:t>
            </a:r>
            <a:r>
              <a:rPr lang="en-US" dirty="0"/>
              <a:t>Feature Extraction</a:t>
            </a:r>
            <a:r>
              <a:rPr lang="he-IL" dirty="0"/>
              <a:t> פר פריים.</a:t>
            </a:r>
          </a:p>
          <a:p>
            <a:pPr algn="r" rtl="1"/>
            <a:r>
              <a:rPr lang="he-IL" dirty="0"/>
              <a:t>+ איך בחרנו פיצ'רים (בעזרת הגדרות </a:t>
            </a:r>
            <a:r>
              <a:rPr lang="en-US" dirty="0"/>
              <a:t>BBS</a:t>
            </a:r>
            <a:r>
              <a:rPr lang="he-IL" dirty="0"/>
              <a:t> + הנחיות </a:t>
            </a:r>
            <a:r>
              <a:rPr lang="en-US" dirty="0"/>
              <a:t>PT</a:t>
            </a:r>
            <a:r>
              <a:rPr lang="he-IL" dirty="0"/>
              <a:t> כמו </a:t>
            </a:r>
            <a:r>
              <a:rPr lang="he-IL" dirty="0" err="1"/>
              <a:t>טאסק</a:t>
            </a:r>
            <a:r>
              <a:rPr lang="he-IL" dirty="0"/>
              <a:t> 12 </a:t>
            </a:r>
            <a:r>
              <a:rPr lang="en-US" dirty="0"/>
              <a:t>WEIGHT SHIFTING</a:t>
            </a:r>
            <a:r>
              <a:rPr lang="he-IL" dirty="0"/>
              <a:t>).</a:t>
            </a:r>
          </a:p>
          <a:p>
            <a:pPr algn="r" rtl="1"/>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11</a:t>
            </a:fld>
            <a:endParaRPr lang="en-IL"/>
          </a:p>
        </p:txBody>
      </p:sp>
    </p:spTree>
    <p:extLst>
      <p:ext uri="{BB962C8B-B14F-4D97-AF65-F5344CB8AC3E}">
        <p14:creationId xmlns:p14="http://schemas.microsoft.com/office/powerpoint/2010/main" val="312396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לדבר על </a:t>
            </a:r>
            <a:r>
              <a:rPr lang="en-US" dirty="0"/>
              <a:t>Feature Vector</a:t>
            </a:r>
            <a:r>
              <a:rPr lang="he-IL" dirty="0"/>
              <a:t> פר פציינט.</a:t>
            </a:r>
          </a:p>
          <a:p>
            <a:pPr algn="r" rtl="1"/>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12</a:t>
            </a:fld>
            <a:endParaRPr lang="en-IL"/>
          </a:p>
        </p:txBody>
      </p:sp>
    </p:spTree>
    <p:extLst>
      <p:ext uri="{BB962C8B-B14F-4D97-AF65-F5344CB8AC3E}">
        <p14:creationId xmlns:p14="http://schemas.microsoft.com/office/powerpoint/2010/main" val="1420639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a:t>
            </a:r>
            <a:r>
              <a:rPr lang="en-US" dirty="0"/>
              <a:t>DECISION TREES</a:t>
            </a:r>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13</a:t>
            </a:fld>
            <a:endParaRPr lang="en-IL"/>
          </a:p>
        </p:txBody>
      </p:sp>
    </p:spTree>
    <p:extLst>
      <p:ext uri="{BB962C8B-B14F-4D97-AF65-F5344CB8AC3E}">
        <p14:creationId xmlns:p14="http://schemas.microsoft.com/office/powerpoint/2010/main" val="2164629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14</a:t>
            </a:fld>
            <a:endParaRPr lang="en-IL"/>
          </a:p>
        </p:txBody>
      </p:sp>
    </p:spTree>
    <p:extLst>
      <p:ext uri="{BB962C8B-B14F-4D97-AF65-F5344CB8AC3E}">
        <p14:creationId xmlns:p14="http://schemas.microsoft.com/office/powerpoint/2010/main" val="3001606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15</a:t>
            </a:fld>
            <a:endParaRPr lang="en-IL"/>
          </a:p>
        </p:txBody>
      </p:sp>
    </p:spTree>
    <p:extLst>
      <p:ext uri="{BB962C8B-B14F-4D97-AF65-F5344CB8AC3E}">
        <p14:creationId xmlns:p14="http://schemas.microsoft.com/office/powerpoint/2010/main" val="2905104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16</a:t>
            </a:fld>
            <a:endParaRPr lang="en-IL"/>
          </a:p>
        </p:txBody>
      </p:sp>
    </p:spTree>
    <p:extLst>
      <p:ext uri="{BB962C8B-B14F-4D97-AF65-F5344CB8AC3E}">
        <p14:creationId xmlns:p14="http://schemas.microsoft.com/office/powerpoint/2010/main" val="2588871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17</a:t>
            </a:fld>
            <a:endParaRPr lang="en-IL"/>
          </a:p>
        </p:txBody>
      </p:sp>
    </p:spTree>
    <p:extLst>
      <p:ext uri="{BB962C8B-B14F-4D97-AF65-F5344CB8AC3E}">
        <p14:creationId xmlns:p14="http://schemas.microsoft.com/office/powerpoint/2010/main" val="2572916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Decision trees =&gt; inaccuracy (good on training data, not good on new test data).</a:t>
            </a:r>
          </a:p>
          <a:p>
            <a:pPr algn="l" rtl="0"/>
            <a:r>
              <a:rPr lang="en-US" dirty="0"/>
              <a:t>RF solve this problem.</a:t>
            </a:r>
          </a:p>
          <a:p>
            <a:pPr marL="228600" indent="-228600" algn="l" rtl="0">
              <a:buAutoNum type="arabicPeriod"/>
            </a:pPr>
            <a:r>
              <a:rPr lang="en-US" dirty="0"/>
              <a:t>Randomly select samples from the original dataset (with repetitions).</a:t>
            </a:r>
          </a:p>
          <a:p>
            <a:pPr marL="228600" indent="-228600" algn="l" rtl="0">
              <a:buAutoNum type="arabicPeriod"/>
            </a:pPr>
            <a:r>
              <a:rPr lang="en-US" dirty="0"/>
              <a:t>Build DT using random subset of variables at each step.</a:t>
            </a:r>
          </a:p>
          <a:p>
            <a:pPr marL="228600" indent="-228600" algn="l" rtl="0">
              <a:buAutoNum type="arabicPeriod"/>
            </a:pPr>
            <a:r>
              <a:rPr lang="en-US" dirty="0"/>
              <a:t>Repeat.</a:t>
            </a:r>
          </a:p>
          <a:p>
            <a:pPr marL="228600" indent="-228600" algn="l" rtl="0">
              <a:buAutoNum type="arabicPeriod"/>
            </a:pPr>
            <a:r>
              <a:rPr lang="en-US" dirty="0"/>
              <a:t>Walk new patient through the trees and let them vote.</a:t>
            </a:r>
          </a:p>
          <a:p>
            <a:pPr algn="r" rtl="1"/>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18</a:t>
            </a:fld>
            <a:endParaRPr lang="en-IL"/>
          </a:p>
        </p:txBody>
      </p:sp>
    </p:spTree>
    <p:extLst>
      <p:ext uri="{BB962C8B-B14F-4D97-AF65-F5344CB8AC3E}">
        <p14:creationId xmlns:p14="http://schemas.microsoft.com/office/powerpoint/2010/main" val="2329321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Decision trees =&gt; inaccuracy (good on training data, not good on new test data).</a:t>
            </a:r>
          </a:p>
          <a:p>
            <a:pPr algn="l" rtl="0"/>
            <a:r>
              <a:rPr lang="en-US" dirty="0"/>
              <a:t>RF solve this problem.</a:t>
            </a:r>
          </a:p>
          <a:p>
            <a:pPr marL="228600" indent="-228600" algn="l" rtl="0">
              <a:buAutoNum type="arabicPeriod"/>
            </a:pPr>
            <a:r>
              <a:rPr lang="en-US" dirty="0"/>
              <a:t>Randomly select samples from the original dataset (with repetitions).</a:t>
            </a:r>
          </a:p>
          <a:p>
            <a:pPr marL="228600" indent="-228600" algn="l" rtl="0">
              <a:buAutoNum type="arabicPeriod"/>
            </a:pPr>
            <a:r>
              <a:rPr lang="en-US" dirty="0"/>
              <a:t>Build DT using random subset of variables at each step.</a:t>
            </a:r>
          </a:p>
          <a:p>
            <a:pPr marL="228600" indent="-228600" algn="l" rtl="0">
              <a:buAutoNum type="arabicPeriod"/>
            </a:pPr>
            <a:r>
              <a:rPr lang="en-US" dirty="0"/>
              <a:t>Repeat.</a:t>
            </a:r>
          </a:p>
          <a:p>
            <a:pPr marL="228600" indent="-228600" algn="l" rtl="0">
              <a:buAutoNum type="arabicPeriod"/>
            </a:pPr>
            <a:r>
              <a:rPr lang="en-US" dirty="0"/>
              <a:t>Walk new patient through the trees and let them vote.</a:t>
            </a:r>
          </a:p>
          <a:p>
            <a:pPr algn="r" rtl="1"/>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19</a:t>
            </a:fld>
            <a:endParaRPr lang="en-IL"/>
          </a:p>
        </p:txBody>
      </p:sp>
    </p:spTree>
    <p:extLst>
      <p:ext uri="{BB962C8B-B14F-4D97-AF65-F5344CB8AC3E}">
        <p14:creationId xmlns:p14="http://schemas.microsoft.com/office/powerpoint/2010/main" val="3911177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נפילות הן הגורם השכיח ביותר לפציעות אצל אנשים מבוגרים (&gt; 1/3 גיל 65+ מדי שנה).</a:t>
            </a:r>
          </a:p>
          <a:p>
            <a:pPr algn="r" rtl="1"/>
            <a:r>
              <a:rPr lang="he-IL" dirty="0"/>
              <a:t>בגרף מצד שמאל ניתן לראות שמספר הנפילות הולך וגדל ככל שהאנשים מתבגרים.</a:t>
            </a:r>
          </a:p>
          <a:p>
            <a:pPr algn="r" rtl="1"/>
            <a:r>
              <a:rPr lang="he-IL" dirty="0"/>
              <a:t>ובצד ימים ניתן לראות ששיעור התמותה מנפילות בקרב אנשים מבוגרים הולך וגדל עם השנים.</a:t>
            </a:r>
            <a:endParaRPr lang="en-US" dirty="0"/>
          </a:p>
        </p:txBody>
      </p:sp>
      <p:sp>
        <p:nvSpPr>
          <p:cNvPr id="4" name="Slide Number Placeholder 3"/>
          <p:cNvSpPr>
            <a:spLocks noGrp="1"/>
          </p:cNvSpPr>
          <p:nvPr>
            <p:ph type="sldNum" sz="quarter" idx="5"/>
          </p:nvPr>
        </p:nvSpPr>
        <p:spPr/>
        <p:txBody>
          <a:bodyPr/>
          <a:lstStyle/>
          <a:p>
            <a:fld id="{B03BB95E-0CDC-429F-949F-D054A101925A}" type="slidenum">
              <a:rPr lang="en-IL" smtClean="0"/>
              <a:t>2</a:t>
            </a:fld>
            <a:endParaRPr lang="en-IL"/>
          </a:p>
        </p:txBody>
      </p:sp>
    </p:spTree>
    <p:extLst>
      <p:ext uri="{BB962C8B-B14F-4D97-AF65-F5344CB8AC3E}">
        <p14:creationId xmlns:p14="http://schemas.microsoft.com/office/powerpoint/2010/main" val="2206860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Decision trees =&gt; inaccuracy (good on training data, not good on new test data).</a:t>
            </a:r>
          </a:p>
          <a:p>
            <a:pPr algn="l" rtl="0"/>
            <a:r>
              <a:rPr lang="en-US" dirty="0"/>
              <a:t>RF solve this problem.</a:t>
            </a:r>
          </a:p>
          <a:p>
            <a:pPr marL="228600" indent="-228600" algn="l" rtl="0">
              <a:buAutoNum type="arabicPeriod"/>
            </a:pPr>
            <a:r>
              <a:rPr lang="en-US" dirty="0"/>
              <a:t>Randomly select samples from the original dataset (with repetitions).</a:t>
            </a:r>
          </a:p>
          <a:p>
            <a:pPr marL="228600" indent="-228600" algn="l" rtl="0">
              <a:buAutoNum type="arabicPeriod"/>
            </a:pPr>
            <a:r>
              <a:rPr lang="en-US" dirty="0"/>
              <a:t>Build DT using random subset of variables at each step.</a:t>
            </a:r>
          </a:p>
          <a:p>
            <a:pPr marL="228600" indent="-228600" algn="l" rtl="0">
              <a:buAutoNum type="arabicPeriod"/>
            </a:pPr>
            <a:r>
              <a:rPr lang="en-US" dirty="0"/>
              <a:t>Repeat.</a:t>
            </a:r>
          </a:p>
          <a:p>
            <a:pPr marL="228600" indent="-228600" algn="l" rtl="0">
              <a:buAutoNum type="arabicPeriod"/>
            </a:pPr>
            <a:r>
              <a:rPr lang="en-US" dirty="0"/>
              <a:t>Walk new patient through the trees and let them vote.</a:t>
            </a:r>
          </a:p>
          <a:p>
            <a:pPr algn="r" rtl="1"/>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20</a:t>
            </a:fld>
            <a:endParaRPr lang="en-IL"/>
          </a:p>
        </p:txBody>
      </p:sp>
    </p:spTree>
    <p:extLst>
      <p:ext uri="{BB962C8B-B14F-4D97-AF65-F5344CB8AC3E}">
        <p14:creationId xmlns:p14="http://schemas.microsoft.com/office/powerpoint/2010/main" val="3698310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Decision trees =&gt; inaccuracy (good on training data, not good on new test data).</a:t>
            </a:r>
          </a:p>
          <a:p>
            <a:pPr algn="l" rtl="0"/>
            <a:r>
              <a:rPr lang="en-US" dirty="0"/>
              <a:t>RF solve this problem.</a:t>
            </a:r>
          </a:p>
          <a:p>
            <a:pPr marL="228600" indent="-228600" algn="l" rtl="0">
              <a:buAutoNum type="arabicPeriod"/>
            </a:pPr>
            <a:r>
              <a:rPr lang="en-US" dirty="0"/>
              <a:t>Randomly select samples from the original dataset (with repetitions).</a:t>
            </a:r>
          </a:p>
          <a:p>
            <a:pPr marL="228600" indent="-228600" algn="l" rtl="0">
              <a:buAutoNum type="arabicPeriod"/>
            </a:pPr>
            <a:r>
              <a:rPr lang="en-US" dirty="0"/>
              <a:t>Build DT using random subset of variables at each step.</a:t>
            </a:r>
          </a:p>
          <a:p>
            <a:pPr marL="228600" indent="-228600" algn="l" rtl="0">
              <a:buAutoNum type="arabicPeriod"/>
            </a:pPr>
            <a:r>
              <a:rPr lang="en-US" dirty="0"/>
              <a:t>Repeat.</a:t>
            </a:r>
          </a:p>
          <a:p>
            <a:pPr marL="228600" indent="-228600" algn="l" rtl="0">
              <a:buAutoNum type="arabicPeriod"/>
            </a:pPr>
            <a:r>
              <a:rPr lang="en-US" dirty="0"/>
              <a:t>Walk new patient through the trees and let them vote.</a:t>
            </a:r>
          </a:p>
          <a:p>
            <a:pPr algn="r" rtl="1"/>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21</a:t>
            </a:fld>
            <a:endParaRPr lang="en-IL"/>
          </a:p>
        </p:txBody>
      </p:sp>
    </p:spTree>
    <p:extLst>
      <p:ext uri="{BB962C8B-B14F-4D97-AF65-F5344CB8AC3E}">
        <p14:creationId xmlns:p14="http://schemas.microsoft.com/office/powerpoint/2010/main" val="980288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a:t>Decision trees =&gt; inaccuracy (good on training data, not good on new test data).</a:t>
            </a:r>
          </a:p>
          <a:p>
            <a:pPr algn="l" rtl="0"/>
            <a:r>
              <a:rPr lang="en-US" dirty="0"/>
              <a:t>RF solve this problem.</a:t>
            </a:r>
          </a:p>
          <a:p>
            <a:pPr marL="228600" indent="-228600" algn="l" rtl="0">
              <a:buAutoNum type="arabicPeriod"/>
            </a:pPr>
            <a:r>
              <a:rPr lang="en-US" dirty="0"/>
              <a:t>Randomly select samples from the original dataset (with repetitions).</a:t>
            </a:r>
          </a:p>
          <a:p>
            <a:pPr marL="228600" indent="-228600" algn="l" rtl="0">
              <a:buAutoNum type="arabicPeriod"/>
            </a:pPr>
            <a:r>
              <a:rPr lang="en-US" dirty="0"/>
              <a:t>Build DT using random subset of variables at each step.</a:t>
            </a:r>
          </a:p>
          <a:p>
            <a:pPr marL="228600" indent="-228600" algn="l" rtl="0">
              <a:buAutoNum type="arabicPeriod"/>
            </a:pPr>
            <a:r>
              <a:rPr lang="en-US" dirty="0"/>
              <a:t>Repeat.</a:t>
            </a:r>
          </a:p>
          <a:p>
            <a:pPr marL="228600" indent="-228600" algn="l" rtl="0">
              <a:buAutoNum type="arabicPeriod"/>
            </a:pPr>
            <a:r>
              <a:rPr lang="en-US" dirty="0"/>
              <a:t>Walk new patient through the forest and let them vote.</a:t>
            </a:r>
          </a:p>
          <a:p>
            <a:pPr algn="r" rtl="1"/>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22</a:t>
            </a:fld>
            <a:endParaRPr lang="en-IL"/>
          </a:p>
        </p:txBody>
      </p:sp>
    </p:spTree>
    <p:extLst>
      <p:ext uri="{BB962C8B-B14F-4D97-AF65-F5344CB8AC3E}">
        <p14:creationId xmlns:p14="http://schemas.microsoft.com/office/powerpoint/2010/main" val="800149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על </a:t>
            </a:r>
            <a:r>
              <a:rPr lang="he-IL" dirty="0" err="1"/>
              <a:t>טאסק</a:t>
            </a:r>
            <a:r>
              <a:rPr lang="he-IL" dirty="0"/>
              <a:t> 14.</a:t>
            </a:r>
          </a:p>
          <a:p>
            <a:pPr algn="r" rtl="1"/>
            <a:r>
              <a:rPr lang="he-IL" dirty="0"/>
              <a:t>יש לנו 0,1,2,4.</a:t>
            </a:r>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23</a:t>
            </a:fld>
            <a:endParaRPr lang="en-IL"/>
          </a:p>
        </p:txBody>
      </p:sp>
    </p:spTree>
    <p:extLst>
      <p:ext uri="{BB962C8B-B14F-4D97-AF65-F5344CB8AC3E}">
        <p14:creationId xmlns:p14="http://schemas.microsoft.com/office/powerpoint/2010/main" val="1259525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על </a:t>
            </a:r>
            <a:r>
              <a:rPr lang="he-IL" dirty="0" err="1"/>
              <a:t>טאסק</a:t>
            </a:r>
            <a:r>
              <a:rPr lang="he-IL" dirty="0"/>
              <a:t> 14 וקצת על הפיצ'רים.</a:t>
            </a:r>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24</a:t>
            </a:fld>
            <a:endParaRPr lang="en-IL"/>
          </a:p>
        </p:txBody>
      </p:sp>
    </p:spTree>
    <p:extLst>
      <p:ext uri="{BB962C8B-B14F-4D97-AF65-F5344CB8AC3E}">
        <p14:creationId xmlns:p14="http://schemas.microsoft.com/office/powerpoint/2010/main" val="1773457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על </a:t>
            </a:r>
            <a:r>
              <a:rPr lang="he-IL" dirty="0" err="1"/>
              <a:t>טאסק</a:t>
            </a:r>
            <a:r>
              <a:rPr lang="he-IL" dirty="0"/>
              <a:t> 14 וקצת על הפיצ'רים.</a:t>
            </a:r>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25</a:t>
            </a:fld>
            <a:endParaRPr lang="en-IL"/>
          </a:p>
        </p:txBody>
      </p:sp>
    </p:spTree>
    <p:extLst>
      <p:ext uri="{BB962C8B-B14F-4D97-AF65-F5344CB8AC3E}">
        <p14:creationId xmlns:p14="http://schemas.microsoft.com/office/powerpoint/2010/main" val="3816977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3 מתוך ה 4 ב </a:t>
            </a:r>
            <a:r>
              <a:rPr lang="en-US" dirty="0"/>
              <a:t>[0,4]</a:t>
            </a:r>
            <a:r>
              <a:rPr lang="he-IL" dirty="0"/>
              <a:t>, עמדו למשך 10 שניות בזמן שאחזו ביד של ה </a:t>
            </a:r>
            <a:r>
              <a:rPr lang="en-US" dirty="0"/>
              <a:t>PT</a:t>
            </a:r>
            <a:r>
              <a:rPr lang="he-IL" dirty="0"/>
              <a:t>.</a:t>
            </a:r>
          </a:p>
          <a:p>
            <a:pPr algn="r" rtl="1"/>
            <a:r>
              <a:rPr lang="he-IL" dirty="0"/>
              <a:t>ה 1 הנוסף ב </a:t>
            </a:r>
            <a:r>
              <a:rPr lang="en-US" dirty="0"/>
              <a:t>[0,4]</a:t>
            </a:r>
            <a:r>
              <a:rPr lang="he-IL" dirty="0"/>
              <a:t> – למרות </a:t>
            </a:r>
            <a:r>
              <a:rPr lang="he-IL" dirty="0" err="1"/>
              <a:t>שהסקלטון</a:t>
            </a:r>
            <a:r>
              <a:rPr lang="he-IL" dirty="0"/>
              <a:t> נראה טוב בעין, הנתונים מראים שהרגל שלו הרבה מעל לרצפה (10 ס"מ).</a:t>
            </a:r>
          </a:p>
          <a:p>
            <a:pPr algn="r" rtl="1"/>
            <a:endParaRPr lang="he-IL" dirty="0"/>
          </a:p>
          <a:p>
            <a:pPr algn="r" rtl="1"/>
            <a:r>
              <a:rPr lang="en-US" dirty="0"/>
              <a:t>[1,4]</a:t>
            </a:r>
            <a:r>
              <a:rPr lang="he-IL" dirty="0"/>
              <a:t> עמד למשך 10 שניות בזמן שאחז ביד של ה </a:t>
            </a:r>
            <a:r>
              <a:rPr lang="en-US" dirty="0"/>
              <a:t>PT</a:t>
            </a:r>
            <a:r>
              <a:rPr lang="he-IL" dirty="0"/>
              <a:t>.</a:t>
            </a:r>
          </a:p>
          <a:p>
            <a:pPr algn="r" rtl="1"/>
            <a:endParaRPr lang="en-US" dirty="0"/>
          </a:p>
          <a:p>
            <a:pPr algn="r" rtl="1"/>
            <a:r>
              <a:rPr lang="en-US" dirty="0"/>
              <a:t>[2,0]</a:t>
            </a:r>
            <a:r>
              <a:rPr lang="he-IL" dirty="0"/>
              <a:t> הרימו את הרגל ממש </a:t>
            </a:r>
            <a:r>
              <a:rPr lang="he-IL" dirty="0" err="1"/>
              <a:t>ממש</a:t>
            </a:r>
            <a:r>
              <a:rPr lang="he-IL" dirty="0"/>
              <a:t> נמוך + אין לנו הרבה </a:t>
            </a:r>
            <a:r>
              <a:rPr lang="en-US" dirty="0"/>
              <a:t>DATA</a:t>
            </a:r>
            <a:r>
              <a:rPr lang="he-IL" dirty="0"/>
              <a:t>.</a:t>
            </a:r>
            <a:endParaRPr lang="en-US" dirty="0"/>
          </a:p>
          <a:p>
            <a:pPr algn="r" rtl="1"/>
            <a:endParaRPr lang="he-IL" dirty="0"/>
          </a:p>
          <a:p>
            <a:pPr algn="r" rtl="1"/>
            <a:r>
              <a:rPr lang="en-US" dirty="0"/>
              <a:t>[2,4]</a:t>
            </a:r>
            <a:r>
              <a:rPr lang="he-IL" dirty="0"/>
              <a:t> החזיק 10 שניות רציף אבל </a:t>
            </a:r>
            <a:r>
              <a:rPr lang="en-US" dirty="0"/>
              <a:t>SUPERVISION</a:t>
            </a:r>
            <a:r>
              <a:rPr lang="he-IL" dirty="0"/>
              <a:t> (בלי לגעת).</a:t>
            </a:r>
          </a:p>
          <a:p>
            <a:pPr algn="r" rtl="1"/>
            <a:endParaRPr lang="he-IL" dirty="0"/>
          </a:p>
          <a:p>
            <a:pPr algn="r" rtl="1"/>
            <a:r>
              <a:rPr lang="en-US" dirty="0"/>
              <a:t>[4,0]</a:t>
            </a:r>
            <a:r>
              <a:rPr lang="he-IL" dirty="0"/>
              <a:t> הרים את הרגל ממש </a:t>
            </a:r>
            <a:r>
              <a:rPr lang="he-IL" dirty="0" err="1"/>
              <a:t>ממש</a:t>
            </a:r>
            <a:r>
              <a:rPr lang="he-IL" dirty="0"/>
              <a:t> נמוך </a:t>
            </a:r>
            <a:r>
              <a:rPr lang="en-US" dirty="0"/>
              <a:t>(outlier)</a:t>
            </a:r>
            <a:r>
              <a:rPr lang="he-IL" dirty="0"/>
              <a:t>.</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err="1"/>
              <a:t>בסכ"ה</a:t>
            </a:r>
            <a:r>
              <a:rPr lang="he-IL" dirty="0"/>
              <a:t> 4/109 (3.5% הרימו את הרגל נמוך מהסף. לא שווה לשנות את הסף עבורם – זה יגרום לעוד יותר טעויות).</a:t>
            </a:r>
            <a:endParaRPr lang="en-US" dirty="0"/>
          </a:p>
        </p:txBody>
      </p:sp>
      <p:sp>
        <p:nvSpPr>
          <p:cNvPr id="4" name="Slide Number Placeholder 3"/>
          <p:cNvSpPr>
            <a:spLocks noGrp="1"/>
          </p:cNvSpPr>
          <p:nvPr>
            <p:ph type="sldNum" sz="quarter" idx="5"/>
          </p:nvPr>
        </p:nvSpPr>
        <p:spPr/>
        <p:txBody>
          <a:bodyPr/>
          <a:lstStyle/>
          <a:p>
            <a:fld id="{B03BB95E-0CDC-429F-949F-D054A101925A}" type="slidenum">
              <a:rPr lang="en-IL" smtClean="0"/>
              <a:t>26</a:t>
            </a:fld>
            <a:endParaRPr lang="en-IL"/>
          </a:p>
        </p:txBody>
      </p:sp>
    </p:spTree>
    <p:extLst>
      <p:ext uri="{BB962C8B-B14F-4D97-AF65-F5344CB8AC3E}">
        <p14:creationId xmlns:p14="http://schemas.microsoft.com/office/powerpoint/2010/main" val="3227301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על </a:t>
            </a:r>
            <a:r>
              <a:rPr lang="he-IL" dirty="0" err="1"/>
              <a:t>טאסק</a:t>
            </a:r>
            <a:r>
              <a:rPr lang="he-IL" dirty="0"/>
              <a:t> 4.</a:t>
            </a:r>
          </a:p>
          <a:p>
            <a:pPr algn="r" rtl="1"/>
            <a:r>
              <a:rPr lang="he-IL" dirty="0"/>
              <a:t>יש לנו רק 3,4.</a:t>
            </a:r>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27</a:t>
            </a:fld>
            <a:endParaRPr lang="en-IL"/>
          </a:p>
        </p:txBody>
      </p:sp>
    </p:spTree>
    <p:extLst>
      <p:ext uri="{BB962C8B-B14F-4D97-AF65-F5344CB8AC3E}">
        <p14:creationId xmlns:p14="http://schemas.microsoft.com/office/powerpoint/2010/main" val="96282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על </a:t>
            </a:r>
            <a:r>
              <a:rPr lang="he-IL" dirty="0" err="1"/>
              <a:t>טאסק</a:t>
            </a:r>
            <a:r>
              <a:rPr lang="he-IL" dirty="0"/>
              <a:t> 4.</a:t>
            </a:r>
          </a:p>
          <a:p>
            <a:pPr algn="r" rtl="1"/>
            <a:r>
              <a:rPr lang="he-IL" dirty="0"/>
              <a:t>יש לנו רק 3,4.</a:t>
            </a:r>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28</a:t>
            </a:fld>
            <a:endParaRPr lang="en-IL"/>
          </a:p>
        </p:txBody>
      </p:sp>
    </p:spTree>
    <p:extLst>
      <p:ext uri="{BB962C8B-B14F-4D97-AF65-F5344CB8AC3E}">
        <p14:creationId xmlns:p14="http://schemas.microsoft.com/office/powerpoint/2010/main" val="1351436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על </a:t>
            </a:r>
            <a:r>
              <a:rPr lang="he-IL" dirty="0" err="1"/>
              <a:t>טאסק</a:t>
            </a:r>
            <a:r>
              <a:rPr lang="he-IL" dirty="0"/>
              <a:t> 4.</a:t>
            </a:r>
          </a:p>
          <a:p>
            <a:pPr algn="r" rtl="1"/>
            <a:r>
              <a:rPr lang="he-IL" dirty="0"/>
              <a:t>יש לנו רק 3,4.</a:t>
            </a:r>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29</a:t>
            </a:fld>
            <a:endParaRPr lang="en-IL"/>
          </a:p>
        </p:txBody>
      </p:sp>
    </p:spTree>
    <p:extLst>
      <p:ext uri="{BB962C8B-B14F-4D97-AF65-F5344CB8AC3E}">
        <p14:creationId xmlns:p14="http://schemas.microsoft.com/office/powerpoint/2010/main" val="4216815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ea typeface="Calibri" panose="020F0502020204030204" pitchFamily="34" charset="0"/>
                <a:cs typeface="David" panose="020E0502060401010101" pitchFamily="34" charset="-79"/>
              </a:rPr>
              <a:t>כיום יש כמה דרכים לניבוי נפילות. כולן בנויות מתהליך קליני, שמסתמך על המומחיות והמקצועיות של הפיזיותרפיסטים.</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ea typeface="Calibri" panose="020F0502020204030204" pitchFamily="34" charset="0"/>
                <a:cs typeface="David" panose="020E0502060401010101" pitchFamily="34" charset="-79"/>
              </a:rPr>
              <a:t>למשל:</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effectLst/>
                <a:ea typeface="Calibri" panose="020F0502020204030204" pitchFamily="34" charset="0"/>
                <a:cs typeface="David" panose="020E0502060401010101" pitchFamily="34" charset="-79"/>
              </a:rPr>
              <a:t>Ten Meter Walk</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effectLst/>
                <a:ea typeface="Calibri" panose="020F0502020204030204" pitchFamily="34" charset="0"/>
                <a:cs typeface="David" panose="020E0502060401010101" pitchFamily="34" charset="-79"/>
              </a:rPr>
              <a:t>6 Minute Walk</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30 Second Chair Stand</a:t>
            </a: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b="0" i="0" u="none" strike="noStrike" baseline="0" dirty="0">
                <a:latin typeface="NimbusRomNo9L-Regu"/>
              </a:rPr>
              <a:t>Timed Up and Go</a:t>
            </a:r>
            <a:endParaRPr lang="en-US" sz="1800" dirty="0">
              <a:effectLst/>
              <a:ea typeface="Calibri" panose="020F0502020204030204" pitchFamily="34" charset="0"/>
              <a:cs typeface="David" panose="020E0502060401010101" pitchFamily="34" charset="-79"/>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effectLst/>
                <a:ea typeface="Calibri" panose="020F0502020204030204" pitchFamily="34" charset="0"/>
                <a:cs typeface="David" panose="020E0502060401010101" pitchFamily="34" charset="-79"/>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ea typeface="Calibri" panose="020F0502020204030204" pitchFamily="34" charset="0"/>
                <a:cs typeface="David" panose="020E0502060401010101" pitchFamily="34" charset="-79"/>
              </a:rPr>
              <a:t>כל אלה קלים לביצוע, ומצריכים ציוד מינימאלי וזמין. אך להערכה </a:t>
            </a:r>
            <a:r>
              <a:rPr lang="he-IL" sz="1800" dirty="0" err="1">
                <a:effectLst/>
                <a:ea typeface="Calibri" panose="020F0502020204030204" pitchFamily="34" charset="0"/>
                <a:cs typeface="David" panose="020E0502060401010101" pitchFamily="34" charset="-79"/>
              </a:rPr>
              <a:t>מדיקלית</a:t>
            </a:r>
            <a:r>
              <a:rPr lang="he-IL" sz="1800" dirty="0">
                <a:effectLst/>
                <a:ea typeface="Calibri" panose="020F0502020204030204" pitchFamily="34" charset="0"/>
                <a:cs typeface="David" panose="020E0502060401010101" pitchFamily="34" charset="-79"/>
              </a:rPr>
              <a:t>, מעדיפים מבחנים מקיפים יותר (שמספקים דיאגנוזה יותר רחבה ומפורטת, ומסייעים להמלצת תהליך ריפוי יותר מותאם לפציינט).</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1800" dirty="0">
              <a:effectLst/>
              <a:ea typeface="Calibri" panose="020F0502020204030204" pitchFamily="34" charset="0"/>
              <a:cs typeface="David" panose="020E0502060401010101" pitchFamily="34" charset="-79"/>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effectLst/>
                <a:ea typeface="Calibri" panose="020F0502020204030204" pitchFamily="34" charset="0"/>
                <a:cs typeface="David" panose="020E0502060401010101" pitchFamily="34" charset="-79"/>
              </a:rPr>
              <a:t>BBS</a:t>
            </a:r>
            <a:r>
              <a:rPr lang="he-IL" sz="1800" dirty="0">
                <a:effectLst/>
                <a:ea typeface="Calibri" panose="020F0502020204030204" pitchFamily="34" charset="0"/>
                <a:cs typeface="David" panose="020E0502060401010101" pitchFamily="34" charset="-79"/>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effectLst/>
                <a:ea typeface="Calibri" panose="020F0502020204030204" pitchFamily="34" charset="0"/>
                <a:cs typeface="David" panose="020E0502060401010101" pitchFamily="34" charset="-79"/>
              </a:rPr>
              <a:t>מבחן מאומת ושכיח למדי בקרב האוכלוסייה המבוגרת. למרבה הצער, כיום, מבחן ה-</a:t>
            </a:r>
            <a:r>
              <a:rPr lang="en-US" sz="1800" dirty="0">
                <a:effectLst/>
                <a:latin typeface="David" panose="020E0502060401010101" pitchFamily="34" charset="-79"/>
                <a:ea typeface="Calibri" panose="020F0502020204030204" pitchFamily="34" charset="0"/>
              </a:rPr>
              <a:t>BBS</a:t>
            </a:r>
            <a:r>
              <a:rPr lang="he-IL" sz="1800" dirty="0">
                <a:effectLst/>
                <a:ea typeface="Calibri" panose="020F0502020204030204" pitchFamily="34" charset="0"/>
                <a:cs typeface="David" panose="020E0502060401010101" pitchFamily="34" charset="-79"/>
              </a:rPr>
              <a:t> הוא תהליך שצורך זמן רב, מספק תוצאות סובייקטיביות, ולפעמים נוטה לחוסר התאמה בין הבוחנים.</a:t>
            </a:r>
          </a:p>
        </p:txBody>
      </p:sp>
      <p:sp>
        <p:nvSpPr>
          <p:cNvPr id="4" name="Slide Number Placeholder 3"/>
          <p:cNvSpPr>
            <a:spLocks noGrp="1"/>
          </p:cNvSpPr>
          <p:nvPr>
            <p:ph type="sldNum" sz="quarter" idx="5"/>
          </p:nvPr>
        </p:nvSpPr>
        <p:spPr/>
        <p:txBody>
          <a:bodyPr/>
          <a:lstStyle/>
          <a:p>
            <a:fld id="{B03BB95E-0CDC-429F-949F-D054A101925A}" type="slidenum">
              <a:rPr lang="en-IL" smtClean="0"/>
              <a:t>3</a:t>
            </a:fld>
            <a:endParaRPr lang="en-IL"/>
          </a:p>
        </p:txBody>
      </p:sp>
    </p:spTree>
    <p:extLst>
      <p:ext uri="{BB962C8B-B14F-4D97-AF65-F5344CB8AC3E}">
        <p14:creationId xmlns:p14="http://schemas.microsoft.com/office/powerpoint/2010/main" val="24087937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על </a:t>
            </a:r>
            <a:r>
              <a:rPr lang="he-IL" dirty="0" err="1"/>
              <a:t>טאסק</a:t>
            </a:r>
            <a:r>
              <a:rPr lang="he-IL" dirty="0"/>
              <a:t> 4.</a:t>
            </a:r>
          </a:p>
          <a:p>
            <a:pPr algn="r" rtl="1"/>
            <a:r>
              <a:rPr lang="he-IL" dirty="0"/>
              <a:t>יש לנו רק 3,4.</a:t>
            </a:r>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30</a:t>
            </a:fld>
            <a:endParaRPr lang="en-IL"/>
          </a:p>
        </p:txBody>
      </p:sp>
    </p:spTree>
    <p:extLst>
      <p:ext uri="{BB962C8B-B14F-4D97-AF65-F5344CB8AC3E}">
        <p14:creationId xmlns:p14="http://schemas.microsoft.com/office/powerpoint/2010/main" val="37971093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הטעויות נוצרו כי לא באמת נעזרנו בתמונת ב </a:t>
            </a:r>
            <a:r>
              <a:rPr lang="en-US" dirty="0"/>
              <a:t>DEPTH</a:t>
            </a:r>
            <a:r>
              <a:rPr lang="he-IL" dirty="0"/>
              <a:t>. הסתמכנו רק על </a:t>
            </a:r>
            <a:r>
              <a:rPr lang="he-IL" dirty="0" err="1"/>
              <a:t>הסקלטון</a:t>
            </a:r>
            <a:r>
              <a:rPr lang="he-IL" dirty="0"/>
              <a:t>, כי ידיות </a:t>
            </a:r>
            <a:r>
              <a:rPr lang="he-IL" dirty="0" err="1"/>
              <a:t>הכסא</a:t>
            </a:r>
            <a:r>
              <a:rPr lang="he-IL" dirty="0"/>
              <a:t> לא מופיעות ב </a:t>
            </a:r>
            <a:r>
              <a:rPr lang="en-US" dirty="0"/>
              <a:t>DEPTH</a:t>
            </a:r>
            <a:r>
              <a:rPr lang="he-IL" dirty="0"/>
              <a:t>. ולפי ה </a:t>
            </a:r>
            <a:r>
              <a:rPr lang="en-US" dirty="0"/>
              <a:t>BBS</a:t>
            </a:r>
            <a:r>
              <a:rPr lang="he-IL" dirty="0"/>
              <a:t> מה שמפריד בין ציון 3 ל 4 זה רק אם נעזרו בידיים של </a:t>
            </a:r>
            <a:r>
              <a:rPr lang="he-IL" dirty="0" err="1"/>
              <a:t>הכסא</a:t>
            </a:r>
            <a:r>
              <a:rPr lang="he-IL" dirty="0"/>
              <a:t> או לא.</a:t>
            </a:r>
          </a:p>
          <a:p>
            <a:pPr algn="r" rtl="1"/>
            <a:r>
              <a:rPr lang="he-IL" dirty="0"/>
              <a:t>(זאת דוגמא שלא השתמשנו באופן ישיר בהסבר של ה </a:t>
            </a:r>
            <a:r>
              <a:rPr lang="en-US" dirty="0"/>
              <a:t>BBS</a:t>
            </a:r>
            <a:r>
              <a:rPr lang="he-IL" dirty="0"/>
              <a:t> כדי לבחור פיצ'רים)...</a:t>
            </a:r>
          </a:p>
        </p:txBody>
      </p:sp>
      <p:sp>
        <p:nvSpPr>
          <p:cNvPr id="4" name="Slide Number Placeholder 3"/>
          <p:cNvSpPr>
            <a:spLocks noGrp="1"/>
          </p:cNvSpPr>
          <p:nvPr>
            <p:ph type="sldNum" sz="quarter" idx="5"/>
          </p:nvPr>
        </p:nvSpPr>
        <p:spPr/>
        <p:txBody>
          <a:bodyPr/>
          <a:lstStyle/>
          <a:p>
            <a:fld id="{B03BB95E-0CDC-429F-949F-D054A101925A}" type="slidenum">
              <a:rPr lang="en-IL" smtClean="0"/>
              <a:t>31</a:t>
            </a:fld>
            <a:endParaRPr lang="en-IL"/>
          </a:p>
        </p:txBody>
      </p:sp>
    </p:spTree>
    <p:extLst>
      <p:ext uri="{BB962C8B-B14F-4D97-AF65-F5344CB8AC3E}">
        <p14:creationId xmlns:p14="http://schemas.microsoft.com/office/powerpoint/2010/main" val="3192350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יש לנו 1,3,4.</a:t>
            </a:r>
          </a:p>
          <a:p>
            <a:pPr algn="r" rtl="1"/>
            <a:r>
              <a:rPr lang="he-IL" dirty="0"/>
              <a:t>להסביר שאם מישהו הגיע ל 25 ס"מ אבל </a:t>
            </a:r>
            <a:r>
              <a:rPr lang="en-US" dirty="0"/>
              <a:t>NOT CONFIDENTLY</a:t>
            </a:r>
            <a:r>
              <a:rPr lang="he-IL" dirty="0"/>
              <a:t>, אז הוא יקבל 3. זה </a:t>
            </a:r>
            <a:r>
              <a:rPr lang="en-US" dirty="0"/>
              <a:t>SUPERVISION</a:t>
            </a:r>
            <a:r>
              <a:rPr lang="he-IL" dirty="0"/>
              <a:t> בעצם.</a:t>
            </a:r>
          </a:p>
        </p:txBody>
      </p:sp>
      <p:sp>
        <p:nvSpPr>
          <p:cNvPr id="4" name="Slide Number Placeholder 3"/>
          <p:cNvSpPr>
            <a:spLocks noGrp="1"/>
          </p:cNvSpPr>
          <p:nvPr>
            <p:ph type="sldNum" sz="quarter" idx="5"/>
          </p:nvPr>
        </p:nvSpPr>
        <p:spPr/>
        <p:txBody>
          <a:bodyPr/>
          <a:lstStyle/>
          <a:p>
            <a:fld id="{B03BB95E-0CDC-429F-949F-D054A101925A}" type="slidenum">
              <a:rPr lang="en-IL" smtClean="0"/>
              <a:t>32</a:t>
            </a:fld>
            <a:endParaRPr lang="en-IL"/>
          </a:p>
        </p:txBody>
      </p:sp>
    </p:spTree>
    <p:extLst>
      <p:ext uri="{BB962C8B-B14F-4D97-AF65-F5344CB8AC3E}">
        <p14:creationId xmlns:p14="http://schemas.microsoft.com/office/powerpoint/2010/main" val="1592058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על </a:t>
            </a:r>
            <a:r>
              <a:rPr lang="he-IL" dirty="0" err="1"/>
              <a:t>טאסק</a:t>
            </a:r>
            <a:r>
              <a:rPr lang="he-IL" dirty="0"/>
              <a:t> 8, ובעיית </a:t>
            </a:r>
            <a:r>
              <a:rPr lang="he-IL" dirty="0" err="1"/>
              <a:t>הסקלטון</a:t>
            </a:r>
            <a:r>
              <a:rPr lang="he-IL" dirty="0"/>
              <a:t> ליד הקיר ואיך התגברנו על זה...</a:t>
            </a:r>
          </a:p>
          <a:p>
            <a:pPr algn="r" rtl="1"/>
            <a:r>
              <a:rPr lang="he-IL" dirty="0"/>
              <a:t>לדבר גם על ה </a:t>
            </a:r>
            <a:r>
              <a:rPr lang="en-US" dirty="0"/>
              <a:t>probability</a:t>
            </a:r>
            <a:r>
              <a:rPr lang="he-IL" dirty="0"/>
              <a:t> שמופיע למעלה.</a:t>
            </a:r>
          </a:p>
        </p:txBody>
      </p:sp>
      <p:sp>
        <p:nvSpPr>
          <p:cNvPr id="4" name="Slide Number Placeholder 3"/>
          <p:cNvSpPr>
            <a:spLocks noGrp="1"/>
          </p:cNvSpPr>
          <p:nvPr>
            <p:ph type="sldNum" sz="quarter" idx="5"/>
          </p:nvPr>
        </p:nvSpPr>
        <p:spPr/>
        <p:txBody>
          <a:bodyPr/>
          <a:lstStyle/>
          <a:p>
            <a:fld id="{B03BB95E-0CDC-429F-949F-D054A101925A}" type="slidenum">
              <a:rPr lang="en-IL" smtClean="0"/>
              <a:t>33</a:t>
            </a:fld>
            <a:endParaRPr lang="en-IL"/>
          </a:p>
        </p:txBody>
      </p:sp>
    </p:spTree>
    <p:extLst>
      <p:ext uri="{BB962C8B-B14F-4D97-AF65-F5344CB8AC3E}">
        <p14:creationId xmlns:p14="http://schemas.microsoft.com/office/powerpoint/2010/main" val="3270884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[1.3] , [1,4]</a:t>
            </a:r>
            <a:r>
              <a:rPr lang="he-IL" dirty="0"/>
              <a:t> הגיעו למרחק הרצוי, אבל היה </a:t>
            </a:r>
            <a:r>
              <a:rPr lang="en-US" dirty="0"/>
              <a:t>SUPERVISION</a:t>
            </a:r>
            <a:r>
              <a:rPr lang="he-IL" dirty="0"/>
              <a:t>.</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[3,1]</a:t>
            </a:r>
            <a:r>
              <a:rPr lang="he-IL" dirty="0"/>
              <a:t> הגיעו למרחק הרצוי, אבל היה </a:t>
            </a:r>
            <a:r>
              <a:rPr lang="en-US" dirty="0"/>
              <a:t>SUPERVISION</a:t>
            </a:r>
            <a:r>
              <a:rPr lang="he-IL" dirty="0"/>
              <a:t>.</a:t>
            </a:r>
            <a:endParaRPr lang="en-US"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יש לזכור שאין לנו </a:t>
            </a:r>
            <a:r>
              <a:rPr lang="en-US" dirty="0"/>
              <a:t>SKELETON</a:t>
            </a:r>
            <a:r>
              <a:rPr lang="he-IL" dirty="0"/>
              <a:t>, לכן אי אפשר אפילו למדוד </a:t>
            </a:r>
            <a:r>
              <a:rPr lang="en-US" dirty="0"/>
              <a:t>SWAY.</a:t>
            </a: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[4,1]</a:t>
            </a:r>
            <a:r>
              <a:rPr lang="he-IL" dirty="0"/>
              <a:t> הסיבה</a:t>
            </a:r>
            <a:r>
              <a:rPr lang="en-US" dirty="0"/>
              <a:t> </a:t>
            </a:r>
            <a:r>
              <a:rPr lang="he-IL" dirty="0"/>
              <a:t> לא כל כך ברורה לעין. למרות שהנתונים מראים שהוא הגיע מהר למרחק הרצוי, רוב העצים מצביעים 1. יש לנו כאן 4 פיצ'רים </a:t>
            </a:r>
            <a:r>
              <a:rPr lang="he-IL" dirty="0" err="1"/>
              <a:t>סכ"ה</a:t>
            </a:r>
            <a:r>
              <a:rPr lang="he-IL" dirty="0"/>
              <a:t>: מרחק מקסימאלי וזמן הגעה למרחק מקסימאלי (כל אחד חושב פעמיים, כל פעם בשיטה אחרת). הספים שבחרו העצים בשביל הקלסיפיקציה מובילים את רוב העצים להצביע 1.</a:t>
            </a:r>
          </a:p>
        </p:txBody>
      </p:sp>
      <p:sp>
        <p:nvSpPr>
          <p:cNvPr id="4" name="Slide Number Placeholder 3"/>
          <p:cNvSpPr>
            <a:spLocks noGrp="1"/>
          </p:cNvSpPr>
          <p:nvPr>
            <p:ph type="sldNum" sz="quarter" idx="5"/>
          </p:nvPr>
        </p:nvSpPr>
        <p:spPr/>
        <p:txBody>
          <a:bodyPr/>
          <a:lstStyle/>
          <a:p>
            <a:fld id="{B03BB95E-0CDC-429F-949F-D054A101925A}" type="slidenum">
              <a:rPr lang="en-IL" smtClean="0"/>
              <a:t>34</a:t>
            </a:fld>
            <a:endParaRPr lang="en-IL"/>
          </a:p>
        </p:txBody>
      </p:sp>
    </p:spTree>
    <p:extLst>
      <p:ext uri="{BB962C8B-B14F-4D97-AF65-F5344CB8AC3E}">
        <p14:creationId xmlns:p14="http://schemas.microsoft.com/office/powerpoint/2010/main" val="16913476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על </a:t>
            </a:r>
            <a:r>
              <a:rPr lang="he-IL" dirty="0" err="1"/>
              <a:t>טאסק</a:t>
            </a:r>
            <a:r>
              <a:rPr lang="he-IL" dirty="0"/>
              <a:t> 12...</a:t>
            </a:r>
            <a:endParaRPr lang="en-US" dirty="0"/>
          </a:p>
          <a:p>
            <a:pPr algn="r" rtl="1"/>
            <a:r>
              <a:rPr lang="he-IL" dirty="0"/>
              <a:t>יש לנו בעיקר 0,4. מ 1,2 יש לנו ממש מעט. אם ממזגים אותם מקבלים תוצאה יותר טובה.</a:t>
            </a:r>
          </a:p>
          <a:p>
            <a:pPr algn="r" rtl="1"/>
            <a:r>
              <a:rPr lang="he-IL" dirty="0"/>
              <a:t>להסביר שאם מישהו עשה 8 צעדים ב 20 אבל היה צריך עזרה אז הוא יקבל 1 (</a:t>
            </a:r>
            <a:r>
              <a:rPr lang="en-US" dirty="0"/>
              <a:t>SUPERVISION</a:t>
            </a:r>
            <a:r>
              <a:rPr lang="he-IL" dirty="0"/>
              <a:t>).</a:t>
            </a:r>
          </a:p>
          <a:p>
            <a:pPr algn="r" rtl="1"/>
            <a:r>
              <a:rPr lang="he-IL" dirty="0"/>
              <a:t>להדגיש גם את ההבדל בין ציונים 1 ו-2, שההבדל ביניהם זה </a:t>
            </a:r>
            <a:r>
              <a:rPr lang="he-IL" b="1" dirty="0"/>
              <a:t>דרגת</a:t>
            </a:r>
            <a:r>
              <a:rPr lang="he-IL" b="0" dirty="0"/>
              <a:t> ה </a:t>
            </a:r>
            <a:r>
              <a:rPr lang="en-US" b="0" dirty="0"/>
              <a:t>SUPERVISION</a:t>
            </a:r>
            <a:r>
              <a:rPr lang="he-IL" b="0" dirty="0"/>
              <a:t>.</a:t>
            </a:r>
            <a:endParaRPr lang="he-IL" dirty="0"/>
          </a:p>
          <a:p>
            <a:pPr algn="r" rtl="1"/>
            <a:r>
              <a:rPr lang="he-IL" dirty="0"/>
              <a:t>להסביר גם שלא כל כך ניתן להשתמש </a:t>
            </a:r>
            <a:r>
              <a:rPr lang="he-IL" dirty="0" err="1"/>
              <a:t>בסקלטון</a:t>
            </a:r>
            <a:r>
              <a:rPr lang="he-IL" dirty="0"/>
              <a:t> כי הרגליים בד"כ מוסתרות.</a:t>
            </a:r>
          </a:p>
        </p:txBody>
      </p:sp>
      <p:sp>
        <p:nvSpPr>
          <p:cNvPr id="4" name="Slide Number Placeholder 3"/>
          <p:cNvSpPr>
            <a:spLocks noGrp="1"/>
          </p:cNvSpPr>
          <p:nvPr>
            <p:ph type="sldNum" sz="quarter" idx="5"/>
          </p:nvPr>
        </p:nvSpPr>
        <p:spPr/>
        <p:txBody>
          <a:bodyPr/>
          <a:lstStyle/>
          <a:p>
            <a:fld id="{B03BB95E-0CDC-429F-949F-D054A101925A}" type="slidenum">
              <a:rPr lang="en-IL" smtClean="0"/>
              <a:t>35</a:t>
            </a:fld>
            <a:endParaRPr lang="en-IL"/>
          </a:p>
        </p:txBody>
      </p:sp>
    </p:spTree>
    <p:extLst>
      <p:ext uri="{BB962C8B-B14F-4D97-AF65-F5344CB8AC3E}">
        <p14:creationId xmlns:p14="http://schemas.microsoft.com/office/powerpoint/2010/main" val="40191083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תמונת עומק...</a:t>
            </a:r>
          </a:p>
        </p:txBody>
      </p:sp>
      <p:sp>
        <p:nvSpPr>
          <p:cNvPr id="4" name="Slide Number Placeholder 3"/>
          <p:cNvSpPr>
            <a:spLocks noGrp="1"/>
          </p:cNvSpPr>
          <p:nvPr>
            <p:ph type="sldNum" sz="quarter" idx="5"/>
          </p:nvPr>
        </p:nvSpPr>
        <p:spPr/>
        <p:txBody>
          <a:bodyPr/>
          <a:lstStyle/>
          <a:p>
            <a:fld id="{B03BB95E-0CDC-429F-949F-D054A101925A}" type="slidenum">
              <a:rPr lang="en-IL" smtClean="0"/>
              <a:t>36</a:t>
            </a:fld>
            <a:endParaRPr lang="en-IL"/>
          </a:p>
        </p:txBody>
      </p:sp>
    </p:spTree>
    <p:extLst>
      <p:ext uri="{BB962C8B-B14F-4D97-AF65-F5344CB8AC3E}">
        <p14:creationId xmlns:p14="http://schemas.microsoft.com/office/powerpoint/2010/main" val="29069553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לפי מספר הנקודות מעל ה </a:t>
            </a:r>
            <a:r>
              <a:rPr lang="en-US" dirty="0"/>
              <a:t>STOOL</a:t>
            </a:r>
            <a:r>
              <a:rPr lang="he-IL" dirty="0"/>
              <a:t> (תמונת </a:t>
            </a:r>
            <a:r>
              <a:rPr lang="en-US" dirty="0"/>
              <a:t>DEPTH</a:t>
            </a:r>
            <a:r>
              <a:rPr lang="he-IL" dirty="0"/>
              <a:t>).</a:t>
            </a:r>
          </a:p>
        </p:txBody>
      </p:sp>
      <p:sp>
        <p:nvSpPr>
          <p:cNvPr id="4" name="Slide Number Placeholder 3"/>
          <p:cNvSpPr>
            <a:spLocks noGrp="1"/>
          </p:cNvSpPr>
          <p:nvPr>
            <p:ph type="sldNum" sz="quarter" idx="5"/>
          </p:nvPr>
        </p:nvSpPr>
        <p:spPr/>
        <p:txBody>
          <a:bodyPr/>
          <a:lstStyle/>
          <a:p>
            <a:fld id="{B03BB95E-0CDC-429F-949F-D054A101925A}" type="slidenum">
              <a:rPr lang="en-IL" smtClean="0"/>
              <a:t>37</a:t>
            </a:fld>
            <a:endParaRPr lang="en-IL"/>
          </a:p>
        </p:txBody>
      </p:sp>
    </p:spTree>
    <p:extLst>
      <p:ext uri="{BB962C8B-B14F-4D97-AF65-F5344CB8AC3E}">
        <p14:creationId xmlns:p14="http://schemas.microsoft.com/office/powerpoint/2010/main" val="19634160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לפי קואורדינטת </a:t>
            </a:r>
            <a:r>
              <a:rPr lang="en-US" dirty="0"/>
              <a:t>X</a:t>
            </a:r>
            <a:r>
              <a:rPr lang="he-IL" dirty="0"/>
              <a:t> של ה </a:t>
            </a:r>
            <a:r>
              <a:rPr lang="en-US" dirty="0"/>
              <a:t>CENTER OF MASS</a:t>
            </a:r>
            <a:r>
              <a:rPr lang="he-IL" dirty="0"/>
              <a:t>. קצת לא אינטואיטיבי אבל עובד. זה נקרא </a:t>
            </a:r>
            <a:r>
              <a:rPr lang="en-US" dirty="0"/>
              <a:t>WEIGHT SHIFTING</a:t>
            </a:r>
            <a:r>
              <a:rPr lang="he-IL" dirty="0"/>
              <a:t>. פיצ'ר מה </a:t>
            </a:r>
            <a:r>
              <a:rPr lang="en-US" dirty="0"/>
              <a:t>PT</a:t>
            </a:r>
            <a:r>
              <a:rPr lang="he-IL" dirty="0"/>
              <a:t>.</a:t>
            </a:r>
          </a:p>
          <a:p>
            <a:pPr algn="r" rtl="1"/>
            <a:r>
              <a:rPr lang="he-IL" dirty="0"/>
              <a:t>לסכם שאנחנו מצליחים לספור צעדים (וזמן) בצורה נכונה, רק שיש שתי בעיות: 1. אין לנו מספיק דאטה מ 1,2, 2. בעיית ה </a:t>
            </a:r>
            <a:r>
              <a:rPr lang="en-US" dirty="0"/>
              <a:t>SUPERVISION</a:t>
            </a:r>
            <a:r>
              <a:rPr lang="he-IL" dirty="0"/>
              <a:t>.</a:t>
            </a:r>
          </a:p>
          <a:p>
            <a:pPr algn="r" rtl="1"/>
            <a:r>
              <a:rPr lang="he-IL" dirty="0"/>
              <a:t>אז מה שפיתחנו בשביל ספירת הצעדים יהיה שימושי כשיהיה לנו יותר דאטה מ 1,2.</a:t>
            </a:r>
          </a:p>
        </p:txBody>
      </p:sp>
      <p:sp>
        <p:nvSpPr>
          <p:cNvPr id="4" name="Slide Number Placeholder 3"/>
          <p:cNvSpPr>
            <a:spLocks noGrp="1"/>
          </p:cNvSpPr>
          <p:nvPr>
            <p:ph type="sldNum" sz="quarter" idx="5"/>
          </p:nvPr>
        </p:nvSpPr>
        <p:spPr/>
        <p:txBody>
          <a:bodyPr/>
          <a:lstStyle/>
          <a:p>
            <a:fld id="{B03BB95E-0CDC-429F-949F-D054A101925A}" type="slidenum">
              <a:rPr lang="en-IL" smtClean="0"/>
              <a:t>38</a:t>
            </a:fld>
            <a:endParaRPr lang="en-IL"/>
          </a:p>
        </p:txBody>
      </p:sp>
    </p:spTree>
    <p:extLst>
      <p:ext uri="{BB962C8B-B14F-4D97-AF65-F5344CB8AC3E}">
        <p14:creationId xmlns:p14="http://schemas.microsoft.com/office/powerpoint/2010/main" val="703352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אפשר לדבר על </a:t>
            </a:r>
            <a:r>
              <a:rPr lang="en-US" dirty="0"/>
              <a:t>MISSING DATA</a:t>
            </a:r>
            <a:r>
              <a:rPr lang="he-IL" dirty="0"/>
              <a:t>...</a:t>
            </a:r>
            <a:endParaRPr lang="en-US" dirty="0"/>
          </a:p>
          <a:p>
            <a:pPr algn="r" rtl="1"/>
            <a:r>
              <a:rPr lang="he-IL" dirty="0"/>
              <a:t>מבט כללי על התוצאות...</a:t>
            </a:r>
            <a:endParaRPr lang="en-US" dirty="0"/>
          </a:p>
          <a:p>
            <a:pPr algn="r" rtl="1"/>
            <a:r>
              <a:rPr lang="he-IL" dirty="0"/>
              <a:t>הסבר על </a:t>
            </a:r>
            <a:r>
              <a:rPr lang="en-US" dirty="0"/>
              <a:t>N</a:t>
            </a:r>
            <a:r>
              <a:rPr lang="he-IL" dirty="0"/>
              <a:t>:</a:t>
            </a:r>
          </a:p>
          <a:p>
            <a:pPr algn="r" rtl="1"/>
            <a:r>
              <a:rPr lang="he-IL" dirty="0"/>
              <a:t>5: אין מספיק מ 1,2 (9 </a:t>
            </a:r>
            <a:r>
              <a:rPr lang="he-IL" dirty="0" err="1"/>
              <a:t>בסכ"ה</a:t>
            </a:r>
            <a:r>
              <a:rPr lang="he-IL" dirty="0"/>
              <a:t>) אז הורדנו אותם, ועוד שישה אנשים עם </a:t>
            </a:r>
            <a:r>
              <a:rPr lang="he-IL" dirty="0" err="1"/>
              <a:t>סקלטון</a:t>
            </a:r>
            <a:r>
              <a:rPr lang="he-IL" dirty="0"/>
              <a:t> משובש לגמרי.</a:t>
            </a:r>
          </a:p>
          <a:p>
            <a:pPr algn="r" rtl="1"/>
            <a:r>
              <a:rPr lang="he-IL" dirty="0"/>
              <a:t>8: חמישה הפרש גדול בין ה </a:t>
            </a:r>
            <a:r>
              <a:rPr lang="en-US" dirty="0"/>
              <a:t>PTs</a:t>
            </a:r>
            <a:r>
              <a:rPr lang="he-IL" dirty="0"/>
              <a:t> (הורדת דאטה מסוג זה גרם לשיפור התוצאות), שישה המעקב אחרי היד אבד באמצע, חמישה הורדו כי </a:t>
            </a:r>
            <a:r>
              <a:rPr lang="en-US" dirty="0"/>
              <a:t>NOT ENOUGH DATA</a:t>
            </a:r>
            <a:r>
              <a:rPr lang="he-IL" dirty="0"/>
              <a:t>, ושישה כי </a:t>
            </a:r>
            <a:r>
              <a:rPr lang="en-US" dirty="0"/>
              <a:t>PATIENT HIDDEN</a:t>
            </a:r>
            <a:r>
              <a:rPr lang="he-IL" dirty="0"/>
              <a:t>.</a:t>
            </a:r>
          </a:p>
          <a:p>
            <a:pPr algn="r" rtl="1"/>
            <a:r>
              <a:rPr lang="he-IL" dirty="0"/>
              <a:t>9: ארבעה ירדו כי אין מספיק נתונים, וארבעה כי האובייקט היה מחוץ לפריים, ובשאר </a:t>
            </a:r>
            <a:r>
              <a:rPr lang="he-IL" dirty="0" err="1"/>
              <a:t>הסקלטון</a:t>
            </a:r>
            <a:r>
              <a:rPr lang="he-IL" dirty="0"/>
              <a:t> התחרבש.</a:t>
            </a:r>
          </a:p>
          <a:p>
            <a:pPr algn="r" rtl="1"/>
            <a:r>
              <a:rPr lang="he-IL" dirty="0"/>
              <a:t>12: הרבה דאטה ירד בגלל שה </a:t>
            </a:r>
            <a:r>
              <a:rPr lang="en-US" dirty="0"/>
              <a:t>STOOL</a:t>
            </a:r>
            <a:r>
              <a:rPr lang="he-IL" dirty="0"/>
              <a:t> היה מחוץ לפריים (בזמן ההקלטה לא רואים </a:t>
            </a:r>
            <a:r>
              <a:rPr lang="en-US" dirty="0"/>
              <a:t>RGB</a:t>
            </a:r>
            <a:r>
              <a:rPr lang="he-IL" dirty="0"/>
              <a:t>, רואים רק </a:t>
            </a:r>
            <a:r>
              <a:rPr lang="he-IL" dirty="0" err="1"/>
              <a:t>סקלטון</a:t>
            </a:r>
            <a:r>
              <a:rPr lang="he-IL" dirty="0"/>
              <a:t>, לכן לפעמים לא שמים לב שהוא מחוץ לפריים. זה טופל בהמשך הצילומים כשסימנו על הרצפה מראש איפה צריך לשים אותו). וגם חלק </a:t>
            </a:r>
            <a:r>
              <a:rPr lang="he-IL" dirty="0" err="1"/>
              <a:t>מהדאטה</a:t>
            </a:r>
            <a:r>
              <a:rPr lang="he-IL" dirty="0"/>
              <a:t> ירד בגלל שלא ניתן היה להשתמש </a:t>
            </a:r>
            <a:r>
              <a:rPr lang="he-IL" dirty="0" err="1"/>
              <a:t>בסקלטון</a:t>
            </a:r>
            <a:r>
              <a:rPr lang="he-IL" dirty="0"/>
              <a:t> שהשתבש לגמרי (נכון שנעזרנו ב </a:t>
            </a:r>
            <a:r>
              <a:rPr lang="en-US" dirty="0"/>
              <a:t>DEPTH IMAGE</a:t>
            </a:r>
            <a:r>
              <a:rPr lang="he-IL" dirty="0"/>
              <a:t> אבל זה לא מספיק – היינו צריכים גם את </a:t>
            </a:r>
            <a:r>
              <a:rPr lang="he-IL" dirty="0" err="1"/>
              <a:t>הסקלטון</a:t>
            </a:r>
            <a:r>
              <a:rPr lang="he-IL" dirty="0"/>
              <a:t> במשימה הזו).</a:t>
            </a:r>
          </a:p>
          <a:p>
            <a:pPr algn="r" rtl="1"/>
            <a:r>
              <a:rPr lang="he-IL" dirty="0"/>
              <a:t>13: העיקר ירד בגלל </a:t>
            </a:r>
            <a:r>
              <a:rPr lang="he-IL" dirty="0" err="1"/>
              <a:t>סקלטון</a:t>
            </a:r>
            <a:r>
              <a:rPr lang="he-IL" dirty="0"/>
              <a:t> משובש שלא ניתן לעבוד איתו.</a:t>
            </a:r>
          </a:p>
          <a:p>
            <a:pPr algn="r" rtl="1"/>
            <a:endParaRPr lang="he-IL" dirty="0"/>
          </a:p>
        </p:txBody>
      </p:sp>
      <p:sp>
        <p:nvSpPr>
          <p:cNvPr id="4" name="Slide Number Placeholder 3"/>
          <p:cNvSpPr>
            <a:spLocks noGrp="1"/>
          </p:cNvSpPr>
          <p:nvPr>
            <p:ph type="sldNum" sz="quarter" idx="5"/>
          </p:nvPr>
        </p:nvSpPr>
        <p:spPr/>
        <p:txBody>
          <a:bodyPr/>
          <a:lstStyle/>
          <a:p>
            <a:fld id="{B03BB95E-0CDC-429F-949F-D054A101925A}" type="slidenum">
              <a:rPr lang="en-IL" smtClean="0"/>
              <a:t>39</a:t>
            </a:fld>
            <a:endParaRPr lang="en-IL"/>
          </a:p>
        </p:txBody>
      </p:sp>
    </p:spTree>
    <p:extLst>
      <p:ext uri="{BB962C8B-B14F-4D97-AF65-F5344CB8AC3E}">
        <p14:creationId xmlns:p14="http://schemas.microsoft.com/office/powerpoint/2010/main" val="2779826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על ה </a:t>
            </a:r>
            <a:r>
              <a:rPr lang="en-US" dirty="0"/>
              <a:t>BBS</a:t>
            </a:r>
            <a:r>
              <a:rPr lang="he-IL" dirty="0"/>
              <a:t>...</a:t>
            </a:r>
          </a:p>
          <a:p>
            <a:pPr algn="r" rtl="1"/>
            <a:r>
              <a:rPr lang="he-IL" dirty="0"/>
              <a:t>+ מחקרים מראים שציון מתחת ל 36 מצביע על כמעט 100% סיכוי לנפילה תוך 6 חודשים.</a:t>
            </a:r>
            <a:endParaRPr lang="en-IL" dirty="0"/>
          </a:p>
        </p:txBody>
      </p:sp>
      <p:sp>
        <p:nvSpPr>
          <p:cNvPr id="4" name="Slide Number Placeholder 3"/>
          <p:cNvSpPr>
            <a:spLocks noGrp="1"/>
          </p:cNvSpPr>
          <p:nvPr>
            <p:ph type="sldNum" sz="quarter" idx="5"/>
          </p:nvPr>
        </p:nvSpPr>
        <p:spPr/>
        <p:txBody>
          <a:bodyPr/>
          <a:lstStyle/>
          <a:p>
            <a:fld id="{B03BB95E-0CDC-429F-949F-D054A101925A}" type="slidenum">
              <a:rPr lang="en-IL" smtClean="0"/>
              <a:t>4</a:t>
            </a:fld>
            <a:endParaRPr lang="en-IL"/>
          </a:p>
        </p:txBody>
      </p:sp>
    </p:spTree>
    <p:extLst>
      <p:ext uri="{BB962C8B-B14F-4D97-AF65-F5344CB8AC3E}">
        <p14:creationId xmlns:p14="http://schemas.microsoft.com/office/powerpoint/2010/main" val="2139456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p:txBody>
      </p:sp>
      <p:sp>
        <p:nvSpPr>
          <p:cNvPr id="4" name="Slide Number Placeholder 3"/>
          <p:cNvSpPr>
            <a:spLocks noGrp="1"/>
          </p:cNvSpPr>
          <p:nvPr>
            <p:ph type="sldNum" sz="quarter" idx="5"/>
          </p:nvPr>
        </p:nvSpPr>
        <p:spPr/>
        <p:txBody>
          <a:bodyPr/>
          <a:lstStyle/>
          <a:p>
            <a:fld id="{B03BB95E-0CDC-429F-949F-D054A101925A}" type="slidenum">
              <a:rPr lang="en-IL" smtClean="0"/>
              <a:t>40</a:t>
            </a:fld>
            <a:endParaRPr lang="en-IL"/>
          </a:p>
        </p:txBody>
      </p:sp>
    </p:spTree>
    <p:extLst>
      <p:ext uri="{BB962C8B-B14F-4D97-AF65-F5344CB8AC3E}">
        <p14:creationId xmlns:p14="http://schemas.microsoft.com/office/powerpoint/2010/main" val="3249756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kern="1200" dirty="0">
                <a:solidFill>
                  <a:schemeClr val="tx1"/>
                </a:solidFill>
                <a:effectLst/>
                <a:latin typeface="+mn-lt"/>
                <a:ea typeface="+mn-ea"/>
                <a:cs typeface="+mn-cs"/>
              </a:rPr>
              <a:t>להסביר תוצאות + טיפול ב </a:t>
            </a:r>
            <a:r>
              <a:rPr lang="en-US" sz="1200" b="0" i="0" kern="1200" dirty="0">
                <a:solidFill>
                  <a:schemeClr val="tx1"/>
                </a:solidFill>
                <a:effectLst/>
                <a:latin typeface="+mn-lt"/>
                <a:ea typeface="+mn-ea"/>
                <a:cs typeface="+mn-cs"/>
              </a:rPr>
              <a:t>FN</a:t>
            </a:r>
            <a:r>
              <a:rPr lang="he-IL" sz="1200" b="0" i="0" kern="1200" dirty="0">
                <a:solidFill>
                  <a:schemeClr val="tx1"/>
                </a:solidFill>
                <a:effectLst/>
                <a:latin typeface="+mn-lt"/>
                <a:ea typeface="+mn-ea"/>
                <a:cs typeface="+mn-cs"/>
              </a:rPr>
              <a:t>.</a:t>
            </a:r>
          </a:p>
          <a:p>
            <a:pPr algn="r" rtl="1"/>
            <a:r>
              <a:rPr lang="en-US" sz="1200" b="0" i="0" kern="1200" dirty="0">
                <a:solidFill>
                  <a:schemeClr val="tx1"/>
                </a:solidFill>
                <a:effectLst/>
                <a:latin typeface="+mn-lt"/>
                <a:ea typeface="+mn-ea"/>
                <a:cs typeface="+mn-cs"/>
              </a:rPr>
              <a:t>LOW: 41-56</a:t>
            </a:r>
          </a:p>
          <a:p>
            <a:pPr algn="r" rtl="1"/>
            <a:r>
              <a:rPr lang="en-US" sz="1200" b="0" i="0" kern="1200" dirty="0">
                <a:solidFill>
                  <a:schemeClr val="tx1"/>
                </a:solidFill>
                <a:effectLst/>
                <a:latin typeface="+mn-lt"/>
                <a:ea typeface="+mn-ea"/>
                <a:cs typeface="+mn-cs"/>
              </a:rPr>
              <a:t>MED: 21-40</a:t>
            </a:r>
          </a:p>
          <a:p>
            <a:pPr algn="r" rtl="1"/>
            <a:r>
              <a:rPr lang="en-US" sz="1200" b="0" i="0" kern="1200" dirty="0">
                <a:solidFill>
                  <a:schemeClr val="tx1"/>
                </a:solidFill>
                <a:effectLst/>
                <a:latin typeface="+mn-lt"/>
                <a:ea typeface="+mn-ea"/>
                <a:cs typeface="+mn-cs"/>
              </a:rPr>
              <a:t>HIGH: 0-20</a:t>
            </a:r>
            <a:endParaRPr lang="he-IL"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03BB95E-0CDC-429F-949F-D054A101925A}" type="slidenum">
              <a:rPr lang="en-IL" smtClean="0"/>
              <a:t>41</a:t>
            </a:fld>
            <a:endParaRPr lang="en-IL"/>
          </a:p>
        </p:txBody>
      </p:sp>
    </p:spTree>
    <p:extLst>
      <p:ext uri="{BB962C8B-B14F-4D97-AF65-F5344CB8AC3E}">
        <p14:creationId xmlns:p14="http://schemas.microsoft.com/office/powerpoint/2010/main" val="120532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200" b="0" i="0" kern="1200" dirty="0">
                <a:solidFill>
                  <a:schemeClr val="tx1"/>
                </a:solidFill>
                <a:effectLst/>
                <a:latin typeface="+mn-lt"/>
                <a:ea typeface="+mn-ea"/>
                <a:cs typeface="+mn-cs"/>
              </a:rPr>
              <a:t>Best tasks.</a:t>
            </a:r>
          </a:p>
          <a:p>
            <a:pPr algn="l"/>
            <a:r>
              <a:rPr lang="en-US" sz="1800" b="0" i="0" u="none" strike="noStrike" baseline="0" dirty="0">
                <a:latin typeface="NimbusRomNo9L-Regu"/>
              </a:rPr>
              <a:t>The importance of the tasks was determined using an Analysis of Variance (ANOVA) F-test</a:t>
            </a:r>
          </a:p>
          <a:p>
            <a:pPr algn="l"/>
            <a:r>
              <a:rPr lang="en-US" sz="1800" b="0" i="0" u="none" strike="noStrike" baseline="0" dirty="0">
                <a:latin typeface="NimbusRomNo9L-Regu"/>
              </a:rPr>
              <a:t>algorithm (PRECISION / RECALL…), that scores the features by calculating their F-statistic (ratio of the </a:t>
            </a:r>
            <a:r>
              <a:rPr lang="en-US" sz="1800" b="0" i="0" u="none" strike="noStrike" baseline="0" dirty="0" err="1">
                <a:latin typeface="NimbusRomNo9L-Regu"/>
              </a:rPr>
              <a:t>betweengroup</a:t>
            </a:r>
            <a:endParaRPr lang="en-US" sz="1800" b="0" i="0" u="none" strike="noStrike" baseline="0" dirty="0">
              <a:latin typeface="NimbusRomNo9L-Regu"/>
            </a:endParaRPr>
          </a:p>
          <a:p>
            <a:pPr algn="l"/>
            <a:r>
              <a:rPr lang="en-US" sz="1800" b="0" i="0" u="none" strike="noStrike" baseline="0" dirty="0">
                <a:latin typeface="NimbusRomNo9L-Regu"/>
              </a:rPr>
              <a:t>variability to the within-group variability). Our PTs indeed confirmed that they consider 11,12,13 as the major contributors to the BBS evaluation.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03BB95E-0CDC-429F-949F-D054A101925A}" type="slidenum">
              <a:rPr lang="en-IL" smtClean="0"/>
              <a:t>42</a:t>
            </a:fld>
            <a:endParaRPr lang="en-IL"/>
          </a:p>
        </p:txBody>
      </p:sp>
    </p:spTree>
    <p:extLst>
      <p:ext uri="{BB962C8B-B14F-4D97-AF65-F5344CB8AC3E}">
        <p14:creationId xmlns:p14="http://schemas.microsoft.com/office/powerpoint/2010/main" val="41845949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03BB95E-0CDC-429F-949F-D054A101925A}" type="slidenum">
              <a:rPr lang="en-IL" smtClean="0"/>
              <a:t>43</a:t>
            </a:fld>
            <a:endParaRPr lang="en-IL"/>
          </a:p>
        </p:txBody>
      </p:sp>
    </p:spTree>
    <p:extLst>
      <p:ext uri="{BB962C8B-B14F-4D97-AF65-F5344CB8AC3E}">
        <p14:creationId xmlns:p14="http://schemas.microsoft.com/office/powerpoint/2010/main" val="3323343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Considering again the per-task classification, we found that many of the misclassifications</a:t>
            </a:r>
          </a:p>
          <a:p>
            <a:pPr algn="l"/>
            <a:r>
              <a:rPr lang="en-US" sz="1800" b="0" i="0" u="none" strike="noStrike" baseline="0" dirty="0">
                <a:latin typeface="NimbusRomNo9L-Regu"/>
              </a:rPr>
              <a:t>within tasks are samples that the PTs labeled as “subject needs supervision”, and thus received a</a:t>
            </a:r>
          </a:p>
          <a:p>
            <a:pPr algn="l"/>
            <a:r>
              <a:rPr lang="en-US" sz="1800" b="0" i="0" u="none" strike="noStrike" baseline="0" dirty="0">
                <a:latin typeface="NimbusRomNo9L-Regu"/>
              </a:rPr>
              <a:t>lower score by the </a:t>
            </a:r>
            <a:r>
              <a:rPr lang="en-US" sz="1800" b="0" i="0" u="none" strike="noStrike" baseline="0" dirty="0" err="1">
                <a:latin typeface="NimbusRomNo9L-Regu"/>
              </a:rPr>
              <a:t>PTs.</a:t>
            </a:r>
            <a:r>
              <a:rPr lang="en-US" sz="1800" b="0" i="0" u="none" strike="noStrike" baseline="0" dirty="0">
                <a:latin typeface="NimbusRomNo9L-Regu"/>
              </a:rPr>
              <a:t> Since these observations are solely the PTs’ intuition, they are difficult</a:t>
            </a:r>
          </a:p>
          <a:p>
            <a:pPr algn="l"/>
            <a:r>
              <a:rPr lang="en-US" sz="1800" b="0" i="0" u="none" strike="noStrike" baseline="0" dirty="0">
                <a:latin typeface="NimbusRomNo9L-Regu"/>
              </a:rPr>
              <a:t>to be detected by the classifier, if at all.</a:t>
            </a:r>
          </a:p>
          <a:p>
            <a:pPr algn="l"/>
            <a:r>
              <a:rPr lang="en-US" sz="1800" b="0" i="0" u="none" strike="noStrike" baseline="0" dirty="0">
                <a:latin typeface="NimbusRomNo9L-Regu"/>
              </a:rPr>
              <a:t>To deal with the undetected supervision, we</a:t>
            </a:r>
          </a:p>
          <a:p>
            <a:pPr algn="l"/>
            <a:r>
              <a:rPr lang="en-US" sz="1800" b="0" i="0" u="none" strike="noStrike" baseline="0" dirty="0">
                <a:latin typeface="NimbusRomNo9L-Regu"/>
              </a:rPr>
              <a:t>added a binary “supervision” feature, which was automatically deduced from the PTs’ scores,</a:t>
            </a:r>
          </a:p>
          <a:p>
            <a:pPr algn="l"/>
            <a:r>
              <a:rPr lang="en-US" sz="1800" b="0" i="0" u="none" strike="noStrike" baseline="0" dirty="0">
                <a:latin typeface="NimbusRomNo9L-Regu"/>
              </a:rPr>
              <a:t>which indicated whether the subject required supervision or not. For example, in Task #9, </a:t>
            </a:r>
            <a:r>
              <a:rPr lang="en-US" sz="1800" b="0" i="0" u="none" strike="noStrike" baseline="0" dirty="0">
                <a:latin typeface="NimbusRomNo9L-ReguItal"/>
              </a:rPr>
              <a:t>Pick</a:t>
            </a:r>
          </a:p>
          <a:p>
            <a:pPr algn="l"/>
            <a:r>
              <a:rPr lang="en-US" sz="1800" b="0" i="0" u="none" strike="noStrike" baseline="0" dirty="0">
                <a:latin typeface="NimbusRomNo9L-ReguItal"/>
              </a:rPr>
              <a:t>up Object from the Floor</a:t>
            </a:r>
            <a:r>
              <a:rPr lang="en-US" sz="1800" b="0" i="0" u="none" strike="noStrike" baseline="0" dirty="0">
                <a:latin typeface="NimbusRomNo9L-Regu"/>
              </a:rPr>
              <a:t>, scores 3 and 4 are: “able to pick up object but needs supervision” and</a:t>
            </a:r>
          </a:p>
          <a:p>
            <a:pPr algn="l"/>
            <a:r>
              <a:rPr lang="en-US" sz="1800" b="0" i="0" u="none" strike="noStrike" baseline="0" dirty="0">
                <a:latin typeface="NimbusRomNo9L-Regu"/>
              </a:rPr>
              <a:t>“able to pick up object”, respectively. Thus if the subject required supervision, the ground truth</a:t>
            </a:r>
          </a:p>
          <a:p>
            <a:pPr algn="l"/>
            <a:r>
              <a:rPr lang="en-US" sz="1800" b="0" i="0" u="none" strike="noStrike" baseline="0" dirty="0">
                <a:latin typeface="NimbusRomNo9L-Regu"/>
              </a:rPr>
              <a:t>label would be 3, and our “supervision” feature would be “1”; otherwise the label would be 4,</a:t>
            </a:r>
          </a:p>
          <a:p>
            <a:pPr algn="l"/>
            <a:r>
              <a:rPr lang="en-US" sz="1800" b="0" i="0" u="none" strike="noStrike" baseline="0" dirty="0">
                <a:latin typeface="NimbusRomNo9L-Regu"/>
              </a:rPr>
              <a:t>and the “supervision” feature would be “0”. While in the real world we might not be able to use</a:t>
            </a:r>
          </a:p>
          <a:p>
            <a:pPr algn="l"/>
            <a:r>
              <a:rPr lang="en-US" sz="1800" b="0" i="0" u="none" strike="noStrike" baseline="0" dirty="0">
                <a:latin typeface="NimbusRomNo9L-Regu"/>
              </a:rPr>
              <a:t>this feature, it is useful to show the results while taking it into account. This feature increased</a:t>
            </a:r>
          </a:p>
          <a:p>
            <a:pPr algn="l"/>
            <a:r>
              <a:rPr lang="en-US" sz="1800" b="0" i="0" u="none" strike="noStrike" baseline="0" dirty="0">
                <a:latin typeface="NimbusRomNo9L-Regu"/>
              </a:rPr>
              <a:t>the average task accuracy by 20%, and the overall fall risk accuracy from 75.42% to 83.9%,</a:t>
            </a:r>
          </a:p>
          <a:p>
            <a:pPr algn="l"/>
            <a:r>
              <a:rPr lang="en-US" sz="1800" b="0" i="0" u="none" strike="noStrike" baseline="0" dirty="0">
                <a:latin typeface="NimbusRomNo9L-Regu"/>
              </a:rPr>
              <a:t>while decreasing the overall MSE from 0.25 to 0.16. The results can be seen in the confusion</a:t>
            </a:r>
          </a:p>
          <a:p>
            <a:pPr algn="l"/>
            <a:r>
              <a:rPr lang="en-US" sz="1800" b="0" i="0" u="none" strike="noStrike" baseline="0" dirty="0">
                <a:latin typeface="NimbusRomNo9L-Regu"/>
              </a:rPr>
              <a:t>matrix in Figure 9.</a:t>
            </a:r>
            <a:endParaRPr lang="he-IL"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03BB95E-0CDC-429F-949F-D054A101925A}" type="slidenum">
              <a:rPr lang="en-IL" smtClean="0"/>
              <a:t>44</a:t>
            </a:fld>
            <a:endParaRPr lang="en-IL"/>
          </a:p>
        </p:txBody>
      </p:sp>
    </p:spTree>
    <p:extLst>
      <p:ext uri="{BB962C8B-B14F-4D97-AF65-F5344CB8AC3E}">
        <p14:creationId xmlns:p14="http://schemas.microsoft.com/office/powerpoint/2010/main" val="674038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sz="1200" b="0" i="0" kern="1200" dirty="0">
                <a:solidFill>
                  <a:schemeClr val="tx1"/>
                </a:solidFill>
                <a:effectLst/>
                <a:latin typeface="+mn-lt"/>
                <a:ea typeface="+mn-ea"/>
                <a:cs typeface="+mn-cs"/>
              </a:rPr>
              <a:t>Merge</a:t>
            </a:r>
          </a:p>
          <a:p>
            <a:pPr algn="r" rtl="1"/>
            <a:r>
              <a:rPr lang="he-IL" sz="1200" b="0" i="0" kern="1200" dirty="0">
                <a:solidFill>
                  <a:schemeClr val="tx1"/>
                </a:solidFill>
                <a:effectLst/>
                <a:latin typeface="+mn-lt"/>
                <a:ea typeface="+mn-ea"/>
                <a:cs typeface="+mn-cs"/>
              </a:rPr>
              <a:t>ניסינו גם לאמן רק על ה </a:t>
            </a:r>
            <a:r>
              <a:rPr lang="en-US" sz="1200" b="0" i="0" kern="1200" dirty="0">
                <a:solidFill>
                  <a:schemeClr val="tx1"/>
                </a:solidFill>
                <a:effectLst/>
                <a:latin typeface="+mn-lt"/>
                <a:ea typeface="+mn-ea"/>
                <a:cs typeface="+mn-cs"/>
              </a:rPr>
              <a:t>BEST CAM</a:t>
            </a:r>
            <a:r>
              <a:rPr lang="he-IL" sz="1200" b="0" i="0" kern="1200" dirty="0">
                <a:solidFill>
                  <a:schemeClr val="tx1"/>
                </a:solidFill>
                <a:effectLst/>
                <a:latin typeface="+mn-lt"/>
                <a:ea typeface="+mn-ea"/>
                <a:cs typeface="+mn-cs"/>
              </a:rPr>
              <a:t> ולעשות </a:t>
            </a:r>
            <a:r>
              <a:rPr lang="en-US" sz="1200" b="0" i="0" kern="1200" dirty="0">
                <a:solidFill>
                  <a:schemeClr val="tx1"/>
                </a:solidFill>
                <a:effectLst/>
                <a:latin typeface="+mn-lt"/>
                <a:ea typeface="+mn-ea"/>
                <a:cs typeface="+mn-cs"/>
              </a:rPr>
              <a:t>TEST</a:t>
            </a:r>
            <a:r>
              <a:rPr lang="he-IL" sz="1200" b="0" i="0" kern="1200" dirty="0">
                <a:solidFill>
                  <a:schemeClr val="tx1"/>
                </a:solidFill>
                <a:effectLst/>
                <a:latin typeface="+mn-lt"/>
                <a:ea typeface="+mn-ea"/>
                <a:cs typeface="+mn-cs"/>
              </a:rPr>
              <a:t> על כל זוג </a:t>
            </a:r>
            <a:r>
              <a:rPr lang="en-US" sz="1200" b="0" i="0" kern="1200" dirty="0">
                <a:solidFill>
                  <a:schemeClr val="tx1"/>
                </a:solidFill>
                <a:effectLst/>
                <a:latin typeface="+mn-lt"/>
                <a:ea typeface="+mn-ea"/>
                <a:cs typeface="+mn-cs"/>
              </a:rPr>
              <a:t>BEST CAM</a:t>
            </a:r>
            <a:r>
              <a:rPr lang="he-IL" sz="1200" b="0" i="0" kern="1200" dirty="0">
                <a:solidFill>
                  <a:schemeClr val="tx1"/>
                </a:solidFill>
                <a:effectLst/>
                <a:latin typeface="+mn-lt"/>
                <a:ea typeface="+mn-ea"/>
                <a:cs typeface="+mn-cs"/>
              </a:rPr>
              <a:t> ו </a:t>
            </a:r>
            <a:r>
              <a:rPr lang="en-US" sz="1200" b="0" i="0" kern="1200" dirty="0">
                <a:solidFill>
                  <a:schemeClr val="tx1"/>
                </a:solidFill>
                <a:effectLst/>
                <a:latin typeface="+mn-lt"/>
                <a:ea typeface="+mn-ea"/>
                <a:cs typeface="+mn-cs"/>
              </a:rPr>
              <a:t>MERGE</a:t>
            </a:r>
            <a:r>
              <a:rPr lang="he-IL" sz="1200" b="0" i="0" kern="1200" dirty="0">
                <a:solidFill>
                  <a:schemeClr val="tx1"/>
                </a:solidFill>
                <a:effectLst/>
                <a:latin typeface="+mn-lt"/>
                <a:ea typeface="+mn-ea"/>
                <a:cs typeface="+mn-cs"/>
              </a:rPr>
              <a:t>, ובחנו את ה </a:t>
            </a:r>
            <a:r>
              <a:rPr lang="en-US" sz="1200" b="0" i="0" kern="1200" dirty="0">
                <a:solidFill>
                  <a:schemeClr val="tx1"/>
                </a:solidFill>
                <a:effectLst/>
                <a:latin typeface="+mn-lt"/>
                <a:ea typeface="+mn-ea"/>
                <a:cs typeface="+mn-cs"/>
              </a:rPr>
              <a:t>FEATURE VECTOR</a:t>
            </a:r>
            <a:r>
              <a:rPr lang="he-IL" sz="1200" b="0" i="0" kern="1200" dirty="0">
                <a:solidFill>
                  <a:schemeClr val="tx1"/>
                </a:solidFill>
                <a:effectLst/>
                <a:latin typeface="+mn-lt"/>
                <a:ea typeface="+mn-ea"/>
                <a:cs typeface="+mn-cs"/>
              </a:rPr>
              <a:t> במקרים שה </a:t>
            </a:r>
            <a:r>
              <a:rPr lang="en-US" sz="1200" b="0" i="0" kern="1200" dirty="0">
                <a:solidFill>
                  <a:schemeClr val="tx1"/>
                </a:solidFill>
                <a:effectLst/>
                <a:latin typeface="+mn-lt"/>
                <a:ea typeface="+mn-ea"/>
                <a:cs typeface="+mn-cs"/>
              </a:rPr>
              <a:t>BEST</a:t>
            </a:r>
            <a:r>
              <a:rPr lang="he-IL" sz="1200" b="0" i="0" kern="1200" dirty="0">
                <a:solidFill>
                  <a:schemeClr val="tx1"/>
                </a:solidFill>
                <a:effectLst/>
                <a:latin typeface="+mn-lt"/>
                <a:ea typeface="+mn-ea"/>
                <a:cs typeface="+mn-cs"/>
              </a:rPr>
              <a:t> הצליח </a:t>
            </a:r>
            <a:r>
              <a:rPr lang="he-IL" sz="1200" b="0" i="0" kern="1200" dirty="0" err="1">
                <a:solidFill>
                  <a:schemeClr val="tx1"/>
                </a:solidFill>
                <a:effectLst/>
                <a:latin typeface="+mn-lt"/>
                <a:ea typeface="+mn-ea"/>
                <a:cs typeface="+mn-cs"/>
              </a:rPr>
              <a:t>וה</a:t>
            </a:r>
            <a:r>
              <a:rPr lang="he-IL"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MERGE</a:t>
            </a:r>
            <a:r>
              <a:rPr lang="he-IL" sz="1200" b="0" i="0" kern="1200" dirty="0">
                <a:solidFill>
                  <a:schemeClr val="tx1"/>
                </a:solidFill>
                <a:effectLst/>
                <a:latin typeface="+mn-lt"/>
                <a:ea typeface="+mn-ea"/>
                <a:cs typeface="+mn-cs"/>
              </a:rPr>
              <a:t> טעה. יצא שבמקרים האלה ה </a:t>
            </a:r>
            <a:r>
              <a:rPr lang="en-US" sz="1200" b="0" i="0" kern="1200" dirty="0">
                <a:solidFill>
                  <a:schemeClr val="tx1"/>
                </a:solidFill>
                <a:effectLst/>
                <a:latin typeface="+mn-lt"/>
                <a:ea typeface="+mn-ea"/>
                <a:cs typeface="+mn-cs"/>
              </a:rPr>
              <a:t>MERGE</a:t>
            </a:r>
            <a:r>
              <a:rPr lang="he-IL" sz="1200" b="0" i="0" kern="1200" dirty="0">
                <a:solidFill>
                  <a:schemeClr val="tx1"/>
                </a:solidFill>
                <a:effectLst/>
                <a:latin typeface="+mn-lt"/>
                <a:ea typeface="+mn-ea"/>
                <a:cs typeface="+mn-cs"/>
              </a:rPr>
              <a:t> לא היה מוצלח ביותר (היו 9 מקרים כאלה מתוך 93, ו-3 מקרים הפוכים, שה </a:t>
            </a:r>
            <a:r>
              <a:rPr lang="en-US" sz="1200" b="0" i="0" kern="1200" dirty="0">
                <a:solidFill>
                  <a:schemeClr val="tx1"/>
                </a:solidFill>
                <a:effectLst/>
                <a:latin typeface="+mn-lt"/>
                <a:ea typeface="+mn-ea"/>
                <a:cs typeface="+mn-cs"/>
              </a:rPr>
              <a:t>MERGE</a:t>
            </a:r>
            <a:r>
              <a:rPr lang="he-IL" sz="1200" b="0" i="0" kern="1200" dirty="0">
                <a:solidFill>
                  <a:schemeClr val="tx1"/>
                </a:solidFill>
                <a:effectLst/>
                <a:latin typeface="+mn-lt"/>
                <a:ea typeface="+mn-ea"/>
                <a:cs typeface="+mn-cs"/>
              </a:rPr>
              <a:t> הצליח </a:t>
            </a:r>
            <a:r>
              <a:rPr lang="he-IL" sz="1200" b="0" i="0" kern="1200" dirty="0" err="1">
                <a:solidFill>
                  <a:schemeClr val="tx1"/>
                </a:solidFill>
                <a:effectLst/>
                <a:latin typeface="+mn-lt"/>
                <a:ea typeface="+mn-ea"/>
                <a:cs typeface="+mn-cs"/>
              </a:rPr>
              <a:t>וה</a:t>
            </a:r>
            <a:r>
              <a:rPr lang="he-IL"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BEST</a:t>
            </a:r>
            <a:r>
              <a:rPr lang="he-IL" sz="1200" b="0" i="0" kern="1200" dirty="0">
                <a:solidFill>
                  <a:schemeClr val="tx1"/>
                </a:solidFill>
                <a:effectLst/>
                <a:latin typeface="+mn-lt"/>
                <a:ea typeface="+mn-ea"/>
                <a:cs typeface="+mn-cs"/>
              </a:rPr>
              <a:t> לא).</a:t>
            </a:r>
          </a:p>
        </p:txBody>
      </p:sp>
      <p:sp>
        <p:nvSpPr>
          <p:cNvPr id="4" name="Slide Number Placeholder 3"/>
          <p:cNvSpPr>
            <a:spLocks noGrp="1"/>
          </p:cNvSpPr>
          <p:nvPr>
            <p:ph type="sldNum" sz="quarter" idx="5"/>
          </p:nvPr>
        </p:nvSpPr>
        <p:spPr/>
        <p:txBody>
          <a:bodyPr/>
          <a:lstStyle/>
          <a:p>
            <a:fld id="{B03BB95E-0CDC-429F-949F-D054A101925A}" type="slidenum">
              <a:rPr lang="en-IL" smtClean="0"/>
              <a:t>45</a:t>
            </a:fld>
            <a:endParaRPr lang="en-IL"/>
          </a:p>
        </p:txBody>
      </p:sp>
    </p:spTree>
    <p:extLst>
      <p:ext uri="{BB962C8B-B14F-4D97-AF65-F5344CB8AC3E}">
        <p14:creationId xmlns:p14="http://schemas.microsoft.com/office/powerpoint/2010/main" val="41211503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en-US" dirty="0"/>
              <a:t>FUTURE WORK</a:t>
            </a:r>
            <a:r>
              <a:rPr lang="he-IL" dirty="0"/>
              <a:t>...</a:t>
            </a:r>
          </a:p>
          <a:p>
            <a:pPr algn="r" rtl="1"/>
            <a:r>
              <a:rPr lang="he-IL" dirty="0"/>
              <a:t>לאסוף יותר דאטה (במיוחד </a:t>
            </a:r>
            <a:r>
              <a:rPr lang="he-IL" dirty="0" err="1"/>
              <a:t>מהקלאסים</a:t>
            </a:r>
            <a:r>
              <a:rPr lang="he-IL" dirty="0"/>
              <a:t> החסרים)</a:t>
            </a:r>
          </a:p>
          <a:p>
            <a:pPr algn="r" rtl="1"/>
            <a:r>
              <a:rPr lang="he-IL" dirty="0"/>
              <a:t>להשתמש ב </a:t>
            </a:r>
            <a:r>
              <a:rPr lang="en-US" dirty="0"/>
              <a:t>KINECT</a:t>
            </a:r>
            <a:r>
              <a:rPr lang="he-IL" dirty="0"/>
              <a:t> החדש</a:t>
            </a:r>
          </a:p>
          <a:p>
            <a:pPr algn="r" rtl="1"/>
            <a:r>
              <a:rPr lang="he-IL" dirty="0"/>
              <a:t>לבנות </a:t>
            </a:r>
            <a:r>
              <a:rPr lang="en-US" dirty="0"/>
              <a:t>GUI</a:t>
            </a:r>
            <a:endParaRPr lang="he-IL" dirty="0"/>
          </a:p>
          <a:p>
            <a:pPr algn="r" rtl="1"/>
            <a:r>
              <a:rPr lang="he-IL" dirty="0"/>
              <a:t>להכין את המערכת </a:t>
            </a:r>
            <a:r>
              <a:rPr lang="he-IL"/>
              <a:t>לשימוש בבי"ח</a:t>
            </a:r>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03BB95E-0CDC-429F-949F-D054A101925A}" type="slidenum">
              <a:rPr lang="en-IL" smtClean="0"/>
              <a:t>46</a:t>
            </a:fld>
            <a:endParaRPr lang="en-IL"/>
          </a:p>
        </p:txBody>
      </p:sp>
    </p:spTree>
    <p:extLst>
      <p:ext uri="{BB962C8B-B14F-4D97-AF65-F5344CB8AC3E}">
        <p14:creationId xmlns:p14="http://schemas.microsoft.com/office/powerpoint/2010/main" val="1928103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כיום כדי לבצע מבחן </a:t>
            </a:r>
            <a:r>
              <a:rPr lang="en-US" dirty="0"/>
              <a:t>BBS</a:t>
            </a:r>
            <a:r>
              <a:rPr lang="he-IL" dirty="0"/>
              <a:t>, צריך לקבוע תור בבי"ח, לחכות ש </a:t>
            </a:r>
            <a:r>
              <a:rPr lang="en-US" dirty="0"/>
              <a:t>PT</a:t>
            </a:r>
            <a:r>
              <a:rPr lang="he-IL" dirty="0"/>
              <a:t> יתפנה... תהליך שלוקח הרבה זמן וכוח אדם שלא תמיד זמין.</a:t>
            </a:r>
          </a:p>
          <a:p>
            <a:pPr algn="r" rtl="1"/>
            <a:r>
              <a:rPr lang="he-IL" dirty="0"/>
              <a:t>לכן המטרה שלנו היא לפתח מערכת אוטומטית שמבצעת את מבחן ה </a:t>
            </a:r>
            <a:r>
              <a:rPr lang="en-US" dirty="0"/>
              <a:t>BBS</a:t>
            </a:r>
            <a:r>
              <a:rPr lang="he-IL" dirty="0"/>
              <a:t>, בלי צורך ל </a:t>
            </a:r>
            <a:r>
              <a:rPr lang="en-US" dirty="0"/>
              <a:t>PT</a:t>
            </a:r>
            <a:r>
              <a:rPr lang="he-IL" dirty="0"/>
              <a:t>, ואפילו בלי צורך להגיע לבי"ח. ובך אנחנו גם מקצרים את זמני ההמתנה עבור הפציינט, וגם מורידים עומסים בבתי חולים. ובנוסף, זה הופך את המבחן להיות נגיש וזמין ליותר אנשים, וכך אפשר יהיה לאבחן יותר ויותר אנשים שזקוקים לסיוע וחיזוק השיווי משקל...</a:t>
            </a:r>
            <a:endParaRPr lang="en-US" dirty="0"/>
          </a:p>
        </p:txBody>
      </p:sp>
      <p:sp>
        <p:nvSpPr>
          <p:cNvPr id="4" name="Slide Number Placeholder 3"/>
          <p:cNvSpPr>
            <a:spLocks noGrp="1"/>
          </p:cNvSpPr>
          <p:nvPr>
            <p:ph type="sldNum" sz="quarter" idx="5"/>
          </p:nvPr>
        </p:nvSpPr>
        <p:spPr/>
        <p:txBody>
          <a:bodyPr/>
          <a:lstStyle/>
          <a:p>
            <a:fld id="{B03BB95E-0CDC-429F-949F-D054A101925A}" type="slidenum">
              <a:rPr lang="en-IL" smtClean="0"/>
              <a:t>5</a:t>
            </a:fld>
            <a:endParaRPr lang="en-IL"/>
          </a:p>
        </p:txBody>
      </p:sp>
    </p:spTree>
    <p:extLst>
      <p:ext uri="{BB962C8B-B14F-4D97-AF65-F5344CB8AC3E}">
        <p14:creationId xmlns:p14="http://schemas.microsoft.com/office/powerpoint/2010/main" val="3549484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dirty="0"/>
          </a:p>
          <a:p>
            <a:pPr algn="r" rtl="1"/>
            <a:r>
              <a:rPr lang="he-IL" dirty="0"/>
              <a:t>צילמנו בנהריה... 129 נבדקים... להסביר על תהליך הצילום וההשגחה ומתן הציון...</a:t>
            </a:r>
          </a:p>
          <a:p>
            <a:pPr algn="r" rtl="1"/>
            <a:r>
              <a:rPr lang="en-US" dirty="0"/>
              <a:t>+ ground truth labels</a:t>
            </a:r>
          </a:p>
        </p:txBody>
      </p:sp>
      <p:sp>
        <p:nvSpPr>
          <p:cNvPr id="4" name="Slide Number Placeholder 3"/>
          <p:cNvSpPr>
            <a:spLocks noGrp="1"/>
          </p:cNvSpPr>
          <p:nvPr>
            <p:ph type="sldNum" sz="quarter" idx="5"/>
          </p:nvPr>
        </p:nvSpPr>
        <p:spPr/>
        <p:txBody>
          <a:bodyPr/>
          <a:lstStyle/>
          <a:p>
            <a:fld id="{B03BB95E-0CDC-429F-949F-D054A101925A}" type="slidenum">
              <a:rPr lang="en-IL" smtClean="0"/>
              <a:t>6</a:t>
            </a:fld>
            <a:endParaRPr lang="en-IL"/>
          </a:p>
        </p:txBody>
      </p:sp>
    </p:spTree>
    <p:extLst>
      <p:ext uri="{BB962C8B-B14F-4D97-AF65-F5344CB8AC3E}">
        <p14:creationId xmlns:p14="http://schemas.microsoft.com/office/powerpoint/2010/main" val="2432181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sz="1800" b="0" i="0" u="none" strike="noStrike" baseline="0" dirty="0">
                <a:latin typeface="+mj-lt"/>
              </a:rPr>
              <a:t>(Demo) Task #14 — Standing on One Foot, at the Galilee Medical Center.</a:t>
            </a:r>
            <a:endParaRPr lang="en-US" dirty="0">
              <a:latin typeface="+mj-lt"/>
            </a:endParaRPr>
          </a:p>
        </p:txBody>
      </p:sp>
      <p:sp>
        <p:nvSpPr>
          <p:cNvPr id="4" name="Slide Number Placeholder 3"/>
          <p:cNvSpPr>
            <a:spLocks noGrp="1"/>
          </p:cNvSpPr>
          <p:nvPr>
            <p:ph type="sldNum" sz="quarter" idx="5"/>
          </p:nvPr>
        </p:nvSpPr>
        <p:spPr/>
        <p:txBody>
          <a:bodyPr/>
          <a:lstStyle/>
          <a:p>
            <a:fld id="{B03BB95E-0CDC-429F-949F-D054A101925A}" type="slidenum">
              <a:rPr lang="en-IL" smtClean="0"/>
              <a:t>7</a:t>
            </a:fld>
            <a:endParaRPr lang="en-IL"/>
          </a:p>
        </p:txBody>
      </p:sp>
    </p:spTree>
    <p:extLst>
      <p:ext uri="{BB962C8B-B14F-4D97-AF65-F5344CB8AC3E}">
        <p14:creationId xmlns:p14="http://schemas.microsoft.com/office/powerpoint/2010/main" val="816934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להסביר על ה </a:t>
            </a:r>
            <a:r>
              <a:rPr lang="en-US" dirty="0"/>
              <a:t>KINECT</a:t>
            </a:r>
            <a:r>
              <a:rPr lang="he-IL" dirty="0"/>
              <a:t> והמערכת של נדב </a:t>
            </a:r>
            <a:r>
              <a:rPr lang="he-IL" dirty="0" err="1"/>
              <a:t>וה</a:t>
            </a:r>
            <a:r>
              <a:rPr lang="he-IL" dirty="0"/>
              <a:t> </a:t>
            </a:r>
            <a:r>
              <a:rPr lang="en-US" dirty="0"/>
              <a:t>OUTPUT</a:t>
            </a:r>
            <a:r>
              <a:rPr lang="he-IL" dirty="0"/>
              <a:t>.</a:t>
            </a:r>
          </a:p>
          <a:p>
            <a:pPr algn="r" rtl="1"/>
            <a:r>
              <a:rPr lang="he-IL" dirty="0"/>
              <a:t>אפשר לדבר על ה </a:t>
            </a:r>
            <a:r>
              <a:rPr lang="en-US" dirty="0"/>
              <a:t>MERGE</a:t>
            </a:r>
            <a:r>
              <a:rPr lang="he-IL" dirty="0"/>
              <a:t> גם.</a:t>
            </a:r>
          </a:p>
        </p:txBody>
      </p:sp>
      <p:sp>
        <p:nvSpPr>
          <p:cNvPr id="4" name="Slide Number Placeholder 3"/>
          <p:cNvSpPr>
            <a:spLocks noGrp="1"/>
          </p:cNvSpPr>
          <p:nvPr>
            <p:ph type="sldNum" sz="quarter" idx="5"/>
          </p:nvPr>
        </p:nvSpPr>
        <p:spPr/>
        <p:txBody>
          <a:bodyPr/>
          <a:lstStyle/>
          <a:p>
            <a:fld id="{B03BB95E-0CDC-429F-949F-D054A101925A}" type="slidenum">
              <a:rPr lang="en-IL" smtClean="0"/>
              <a:t>8</a:t>
            </a:fld>
            <a:endParaRPr lang="en-IL"/>
          </a:p>
        </p:txBody>
      </p:sp>
    </p:spTree>
    <p:extLst>
      <p:ext uri="{BB962C8B-B14F-4D97-AF65-F5344CB8AC3E}">
        <p14:creationId xmlns:p14="http://schemas.microsoft.com/office/powerpoint/2010/main" val="1573030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מבט כללי על ה </a:t>
            </a:r>
            <a:r>
              <a:rPr lang="en-US" dirty="0"/>
              <a:t>FLOW</a:t>
            </a:r>
            <a:r>
              <a:rPr lang="he-IL" dirty="0"/>
              <a:t> של המערכת...</a:t>
            </a:r>
          </a:p>
          <a:p>
            <a:pPr algn="r" rtl="1"/>
            <a:r>
              <a:rPr lang="he-IL" dirty="0"/>
              <a:t>בנאדם מצולם בזמן שהוא מבצע את המשימות... הפלט הולך ל 14 </a:t>
            </a:r>
            <a:r>
              <a:rPr lang="he-IL" dirty="0" err="1"/>
              <a:t>קלאסיפריים</a:t>
            </a:r>
            <a:r>
              <a:rPr lang="he-IL" dirty="0"/>
              <a:t> (אחד לכל משימה)… כל </a:t>
            </a:r>
            <a:r>
              <a:rPr lang="he-IL" dirty="0" err="1"/>
              <a:t>קלסיפייר</a:t>
            </a:r>
            <a:r>
              <a:rPr lang="he-IL" dirty="0"/>
              <a:t> נותן תוצאה, ובסוף התוצאות הולכות </a:t>
            </a:r>
            <a:r>
              <a:rPr lang="he-IL" dirty="0" err="1"/>
              <a:t>לקלסיפייר</a:t>
            </a:r>
            <a:r>
              <a:rPr lang="he-IL" dirty="0"/>
              <a:t> הסופי... תוצאה 3 </a:t>
            </a:r>
            <a:r>
              <a:rPr lang="he-IL" dirty="0" err="1"/>
              <a:t>קלאסים</a:t>
            </a:r>
            <a:r>
              <a:rPr lang="he-IL" dirty="0"/>
              <a:t>...</a:t>
            </a:r>
          </a:p>
          <a:p>
            <a:pPr algn="r" rtl="1"/>
            <a:r>
              <a:rPr lang="en-US" dirty="0"/>
              <a:t>RANDOM FOREST</a:t>
            </a:r>
            <a:r>
              <a:rPr lang="he-IL" dirty="0"/>
              <a:t>...</a:t>
            </a:r>
          </a:p>
          <a:p>
            <a:pPr algn="r" rtl="1"/>
            <a:r>
              <a:rPr lang="he-IL" dirty="0"/>
              <a:t>פרמטרים נבחרו לפי </a:t>
            </a:r>
            <a:r>
              <a:rPr lang="en-US" dirty="0"/>
              <a:t>GRID SEARCH</a:t>
            </a:r>
            <a:r>
              <a:rPr lang="he-IL" dirty="0"/>
              <a:t>:</a:t>
            </a:r>
            <a:endParaRPr lang="en-US" dirty="0"/>
          </a:p>
          <a:p>
            <a:pPr algn="r" rtl="1"/>
            <a:r>
              <a:rPr lang="he-IL" dirty="0"/>
              <a:t>100 עצים</a:t>
            </a:r>
          </a:p>
          <a:p>
            <a:pPr algn="r" rtl="1"/>
            <a:r>
              <a:rPr lang="he-IL" dirty="0"/>
              <a:t>עומק מקסימאלי</a:t>
            </a:r>
          </a:p>
          <a:p>
            <a:pPr algn="r" rtl="1"/>
            <a:r>
              <a:rPr lang="he-IL" dirty="0"/>
              <a:t>מינימום </a:t>
            </a:r>
            <a:r>
              <a:rPr lang="en-US" dirty="0"/>
              <a:t>SAMPLES</a:t>
            </a:r>
            <a:r>
              <a:rPr lang="he-IL" dirty="0"/>
              <a:t> ל </a:t>
            </a:r>
            <a:r>
              <a:rPr lang="en-US" dirty="0"/>
              <a:t>SPLIT</a:t>
            </a:r>
            <a:r>
              <a:rPr lang="he-IL" dirty="0"/>
              <a:t>: 2</a:t>
            </a:r>
          </a:p>
          <a:p>
            <a:pPr algn="r" rtl="1"/>
            <a:r>
              <a:rPr lang="en-US" dirty="0"/>
              <a:t>MAX FEATURES: sqrt(n)</a:t>
            </a:r>
          </a:p>
          <a:p>
            <a:pPr algn="r" rtl="1"/>
            <a:r>
              <a:rPr lang="en-US" dirty="0"/>
              <a:t>Leave one out for cross validation</a:t>
            </a:r>
          </a:p>
        </p:txBody>
      </p:sp>
      <p:sp>
        <p:nvSpPr>
          <p:cNvPr id="4" name="Slide Number Placeholder 3"/>
          <p:cNvSpPr>
            <a:spLocks noGrp="1"/>
          </p:cNvSpPr>
          <p:nvPr>
            <p:ph type="sldNum" sz="quarter" idx="5"/>
          </p:nvPr>
        </p:nvSpPr>
        <p:spPr/>
        <p:txBody>
          <a:bodyPr/>
          <a:lstStyle/>
          <a:p>
            <a:fld id="{B03BB95E-0CDC-429F-949F-D054A101925A}" type="slidenum">
              <a:rPr lang="en-IL" smtClean="0"/>
              <a:t>9</a:t>
            </a:fld>
            <a:endParaRPr lang="en-IL"/>
          </a:p>
        </p:txBody>
      </p:sp>
    </p:spTree>
    <p:extLst>
      <p:ext uri="{BB962C8B-B14F-4D97-AF65-F5344CB8AC3E}">
        <p14:creationId xmlns:p14="http://schemas.microsoft.com/office/powerpoint/2010/main" val="1905388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A79B6-9379-4882-96AA-23E7831699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a:extLst>
              <a:ext uri="{FF2B5EF4-FFF2-40B4-BE49-F238E27FC236}">
                <a16:creationId xmlns:a16="http://schemas.microsoft.com/office/drawing/2014/main" id="{20372DE4-001C-4149-AF1C-0E8A19ACAB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IL" dirty="0"/>
          </a:p>
        </p:txBody>
      </p:sp>
      <p:sp>
        <p:nvSpPr>
          <p:cNvPr id="4" name="Date Placeholder 3">
            <a:extLst>
              <a:ext uri="{FF2B5EF4-FFF2-40B4-BE49-F238E27FC236}">
                <a16:creationId xmlns:a16="http://schemas.microsoft.com/office/drawing/2014/main" id="{28EC2799-B818-45C8-A2AF-4E51FFE79F57}"/>
              </a:ext>
            </a:extLst>
          </p:cNvPr>
          <p:cNvSpPr>
            <a:spLocks noGrp="1"/>
          </p:cNvSpPr>
          <p:nvPr>
            <p:ph type="dt" sz="half" idx="10"/>
          </p:nvPr>
        </p:nvSpPr>
        <p:spPr/>
        <p:txBody>
          <a:bodyPr/>
          <a:lstStyle/>
          <a:p>
            <a:fld id="{3461EC4A-A423-4636-91DD-F17BF6BCDFF9}" type="datetime8">
              <a:rPr lang="en-IL" smtClean="0"/>
              <a:t>Wed, 20/10/2021 9:50</a:t>
            </a:fld>
            <a:endParaRPr lang="en-IL"/>
          </a:p>
        </p:txBody>
      </p:sp>
      <p:sp>
        <p:nvSpPr>
          <p:cNvPr id="5" name="Footer Placeholder 4">
            <a:extLst>
              <a:ext uri="{FF2B5EF4-FFF2-40B4-BE49-F238E27FC236}">
                <a16:creationId xmlns:a16="http://schemas.microsoft.com/office/drawing/2014/main" id="{DF2B222B-BFF1-4302-9FD3-9B0137225FA3}"/>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F8A97C2-9023-4992-B588-3B62F7B68FA7}"/>
              </a:ext>
            </a:extLst>
          </p:cNvPr>
          <p:cNvSpPr>
            <a:spLocks noGrp="1"/>
          </p:cNvSpPr>
          <p:nvPr>
            <p:ph type="sldNum" sz="quarter" idx="12"/>
          </p:nvPr>
        </p:nvSpPr>
        <p:spPr/>
        <p:txBody>
          <a:bodyPr/>
          <a:lstStyle/>
          <a:p>
            <a:fld id="{7DFD2AC5-595F-4047-BFCB-F5D3BBDFAA35}" type="slidenum">
              <a:rPr lang="en-IL" smtClean="0"/>
              <a:pPr/>
              <a:t>‹#›</a:t>
            </a:fld>
            <a:r>
              <a:rPr lang="en-US" dirty="0"/>
              <a:t>/46</a:t>
            </a:r>
            <a:endParaRPr lang="en-IL" dirty="0"/>
          </a:p>
        </p:txBody>
      </p:sp>
    </p:spTree>
    <p:extLst>
      <p:ext uri="{BB962C8B-B14F-4D97-AF65-F5344CB8AC3E}">
        <p14:creationId xmlns:p14="http://schemas.microsoft.com/office/powerpoint/2010/main" val="674590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2CBC3-99E4-4CB2-8BD1-3F65401EB5EC}"/>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C8E1DA5A-199E-4AFB-97D1-D11373E80A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6D2B34A2-3918-4547-AE91-FAAB407E93D5}"/>
              </a:ext>
            </a:extLst>
          </p:cNvPr>
          <p:cNvSpPr>
            <a:spLocks noGrp="1"/>
          </p:cNvSpPr>
          <p:nvPr>
            <p:ph type="dt" sz="half" idx="10"/>
          </p:nvPr>
        </p:nvSpPr>
        <p:spPr/>
        <p:txBody>
          <a:bodyPr/>
          <a:lstStyle/>
          <a:p>
            <a:fld id="{19A5906A-CFB3-48A8-91A2-E8062020A4F0}" type="datetime8">
              <a:rPr lang="en-IL" smtClean="0"/>
              <a:t>Wed, 20/10/2021 9:50</a:t>
            </a:fld>
            <a:endParaRPr lang="en-IL"/>
          </a:p>
        </p:txBody>
      </p:sp>
      <p:sp>
        <p:nvSpPr>
          <p:cNvPr id="5" name="Footer Placeholder 4">
            <a:extLst>
              <a:ext uri="{FF2B5EF4-FFF2-40B4-BE49-F238E27FC236}">
                <a16:creationId xmlns:a16="http://schemas.microsoft.com/office/drawing/2014/main" id="{81AB7A6A-77DF-424D-A37A-E5572CB6FDDA}"/>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A1D7BA1-38B9-4DF4-9817-74FB0139856F}"/>
              </a:ext>
            </a:extLst>
          </p:cNvPr>
          <p:cNvSpPr>
            <a:spLocks noGrp="1"/>
          </p:cNvSpPr>
          <p:nvPr>
            <p:ph type="sldNum" sz="quarter" idx="12"/>
          </p:nvPr>
        </p:nvSpPr>
        <p:spPr/>
        <p:txBody>
          <a:bodyPr/>
          <a:lstStyle/>
          <a:p>
            <a:fld id="{7DFD2AC5-595F-4047-BFCB-F5D3BBDFAA35}" type="slidenum">
              <a:rPr lang="en-IL" smtClean="0"/>
              <a:pPr/>
              <a:t>‹#›</a:t>
            </a:fld>
            <a:r>
              <a:rPr lang="en-US" dirty="0"/>
              <a:t>/46</a:t>
            </a:r>
            <a:endParaRPr lang="en-IL" dirty="0"/>
          </a:p>
        </p:txBody>
      </p:sp>
    </p:spTree>
    <p:extLst>
      <p:ext uri="{BB962C8B-B14F-4D97-AF65-F5344CB8AC3E}">
        <p14:creationId xmlns:p14="http://schemas.microsoft.com/office/powerpoint/2010/main" val="304447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388AE-7D8F-4107-86EE-2F9D08B2B8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49DA47FB-6475-4461-932A-CCF621F3DCA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5A10822-34A7-4BD2-938A-54231597DB3B}"/>
              </a:ext>
            </a:extLst>
          </p:cNvPr>
          <p:cNvSpPr>
            <a:spLocks noGrp="1"/>
          </p:cNvSpPr>
          <p:nvPr>
            <p:ph type="dt" sz="half" idx="10"/>
          </p:nvPr>
        </p:nvSpPr>
        <p:spPr/>
        <p:txBody>
          <a:bodyPr/>
          <a:lstStyle/>
          <a:p>
            <a:fld id="{F8A51ACC-9138-44C0-961A-7D2CC7E8600D}" type="datetime8">
              <a:rPr lang="en-IL" smtClean="0"/>
              <a:t>Wed, 20/10/2021 9:50</a:t>
            </a:fld>
            <a:endParaRPr lang="en-IL"/>
          </a:p>
        </p:txBody>
      </p:sp>
      <p:sp>
        <p:nvSpPr>
          <p:cNvPr id="5" name="Footer Placeholder 4">
            <a:extLst>
              <a:ext uri="{FF2B5EF4-FFF2-40B4-BE49-F238E27FC236}">
                <a16:creationId xmlns:a16="http://schemas.microsoft.com/office/drawing/2014/main" id="{5F447D69-D638-4FFB-98F5-3C993248B7D1}"/>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812DFCA9-4DE7-4AE5-8ADC-D2F7B2C089BD}"/>
              </a:ext>
            </a:extLst>
          </p:cNvPr>
          <p:cNvSpPr>
            <a:spLocks noGrp="1"/>
          </p:cNvSpPr>
          <p:nvPr>
            <p:ph type="sldNum" sz="quarter" idx="12"/>
          </p:nvPr>
        </p:nvSpPr>
        <p:spPr/>
        <p:txBody>
          <a:bodyPr/>
          <a:lstStyle/>
          <a:p>
            <a:fld id="{7DFD2AC5-595F-4047-BFCB-F5D3BBDFAA35}" type="slidenum">
              <a:rPr lang="en-IL" smtClean="0"/>
              <a:pPr/>
              <a:t>‹#›</a:t>
            </a:fld>
            <a:r>
              <a:rPr lang="en-US" dirty="0"/>
              <a:t>/46</a:t>
            </a:r>
            <a:endParaRPr lang="en-IL" dirty="0"/>
          </a:p>
        </p:txBody>
      </p:sp>
    </p:spTree>
    <p:extLst>
      <p:ext uri="{BB962C8B-B14F-4D97-AF65-F5344CB8AC3E}">
        <p14:creationId xmlns:p14="http://schemas.microsoft.com/office/powerpoint/2010/main" val="2879783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5498-01DD-4813-AF24-B7B007F307BB}"/>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6AF8116E-4724-4DE4-9059-5DD21AF68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0F79843D-C8C8-4A03-B234-F5DEA64FF498}"/>
              </a:ext>
            </a:extLst>
          </p:cNvPr>
          <p:cNvSpPr>
            <a:spLocks noGrp="1"/>
          </p:cNvSpPr>
          <p:nvPr>
            <p:ph type="dt" sz="half" idx="10"/>
          </p:nvPr>
        </p:nvSpPr>
        <p:spPr>
          <a:xfrm>
            <a:off x="8610600" y="6356350"/>
            <a:ext cx="2743200" cy="365125"/>
          </a:xfrm>
        </p:spPr>
        <p:txBody>
          <a:bodyPr/>
          <a:lstStyle>
            <a:lvl1pPr algn="r">
              <a:defRPr/>
            </a:lvl1pPr>
          </a:lstStyle>
          <a:p>
            <a:fld id="{87277AD8-C90B-46E0-87DD-E27A7DDFE763}" type="datetime8">
              <a:rPr lang="en-IL" smtClean="0"/>
              <a:t>Wed, 20/10/2021 9:50</a:t>
            </a:fld>
            <a:endParaRPr lang="en-IL"/>
          </a:p>
        </p:txBody>
      </p:sp>
      <p:sp>
        <p:nvSpPr>
          <p:cNvPr id="8" name="Footer Placeholder 7">
            <a:extLst>
              <a:ext uri="{FF2B5EF4-FFF2-40B4-BE49-F238E27FC236}">
                <a16:creationId xmlns:a16="http://schemas.microsoft.com/office/drawing/2014/main" id="{81DD95A6-4055-46C2-8BD2-7B019326C45B}"/>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5D154ADC-6AE1-4B7A-AD8D-E857794BB9B0}"/>
              </a:ext>
            </a:extLst>
          </p:cNvPr>
          <p:cNvSpPr>
            <a:spLocks noGrp="1"/>
          </p:cNvSpPr>
          <p:nvPr>
            <p:ph type="sldNum" sz="quarter" idx="12"/>
          </p:nvPr>
        </p:nvSpPr>
        <p:spPr>
          <a:xfrm>
            <a:off x="124691" y="6356350"/>
            <a:ext cx="2743200" cy="365125"/>
          </a:xfrm>
        </p:spPr>
        <p:txBody>
          <a:bodyPr/>
          <a:lstStyle>
            <a:lvl1pPr algn="l">
              <a:defRPr/>
            </a:lvl1pPr>
          </a:lstStyle>
          <a:p>
            <a:fld id="{7DFD2AC5-595F-4047-BFCB-F5D3BBDFAA35}" type="slidenum">
              <a:rPr lang="en-IL" smtClean="0"/>
              <a:pPr/>
              <a:t>‹#›</a:t>
            </a:fld>
            <a:r>
              <a:rPr lang="en-US" dirty="0"/>
              <a:t>/46</a:t>
            </a:r>
            <a:endParaRPr lang="en-IL" dirty="0"/>
          </a:p>
        </p:txBody>
      </p:sp>
    </p:spTree>
    <p:extLst>
      <p:ext uri="{BB962C8B-B14F-4D97-AF65-F5344CB8AC3E}">
        <p14:creationId xmlns:p14="http://schemas.microsoft.com/office/powerpoint/2010/main" val="1602540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F782-BE94-4B63-B899-3AFD7B9762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532E370B-3C4A-4EA5-9C90-61AC530A6D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CF7294-1607-48B1-9F72-055A852EC48B}"/>
              </a:ext>
            </a:extLst>
          </p:cNvPr>
          <p:cNvSpPr>
            <a:spLocks noGrp="1"/>
          </p:cNvSpPr>
          <p:nvPr>
            <p:ph type="dt" sz="half" idx="10"/>
          </p:nvPr>
        </p:nvSpPr>
        <p:spPr/>
        <p:txBody>
          <a:bodyPr/>
          <a:lstStyle/>
          <a:p>
            <a:fld id="{9101CA02-257E-40B9-BA75-54D0C6527AD9}" type="datetime8">
              <a:rPr lang="en-IL" smtClean="0"/>
              <a:t>Wed, 20/10/2021 9:50</a:t>
            </a:fld>
            <a:endParaRPr lang="en-IL"/>
          </a:p>
        </p:txBody>
      </p:sp>
      <p:sp>
        <p:nvSpPr>
          <p:cNvPr id="5" name="Footer Placeholder 4">
            <a:extLst>
              <a:ext uri="{FF2B5EF4-FFF2-40B4-BE49-F238E27FC236}">
                <a16:creationId xmlns:a16="http://schemas.microsoft.com/office/drawing/2014/main" id="{7983C1E8-909B-4682-86B0-5C78622740A6}"/>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3C89F1A2-21A3-4725-9508-FDCFF4F65418}"/>
              </a:ext>
            </a:extLst>
          </p:cNvPr>
          <p:cNvSpPr>
            <a:spLocks noGrp="1"/>
          </p:cNvSpPr>
          <p:nvPr>
            <p:ph type="sldNum" sz="quarter" idx="12"/>
          </p:nvPr>
        </p:nvSpPr>
        <p:spPr/>
        <p:txBody>
          <a:bodyPr/>
          <a:lstStyle/>
          <a:p>
            <a:fld id="{7DFD2AC5-595F-4047-BFCB-F5D3BBDFAA35}" type="slidenum">
              <a:rPr lang="en-IL" smtClean="0"/>
              <a:pPr/>
              <a:t>‹#›</a:t>
            </a:fld>
            <a:r>
              <a:rPr lang="en-US" dirty="0"/>
              <a:t>/46</a:t>
            </a:r>
            <a:endParaRPr lang="en-IL" dirty="0"/>
          </a:p>
        </p:txBody>
      </p:sp>
    </p:spTree>
    <p:extLst>
      <p:ext uri="{BB962C8B-B14F-4D97-AF65-F5344CB8AC3E}">
        <p14:creationId xmlns:p14="http://schemas.microsoft.com/office/powerpoint/2010/main" val="33286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AE0BF-202F-4573-B4CB-884023DE0CF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73BEEB07-ED69-43BE-9217-C15B1D3C5E8B}"/>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4" name="Content Placeholder 3">
            <a:extLst>
              <a:ext uri="{FF2B5EF4-FFF2-40B4-BE49-F238E27FC236}">
                <a16:creationId xmlns:a16="http://schemas.microsoft.com/office/drawing/2014/main" id="{9440157F-9788-48B0-A70C-4F3A8A96D7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4E87A6E5-C88C-4276-9875-42C62466ACF1}"/>
              </a:ext>
            </a:extLst>
          </p:cNvPr>
          <p:cNvSpPr>
            <a:spLocks noGrp="1"/>
          </p:cNvSpPr>
          <p:nvPr>
            <p:ph type="dt" sz="half" idx="10"/>
          </p:nvPr>
        </p:nvSpPr>
        <p:spPr/>
        <p:txBody>
          <a:bodyPr/>
          <a:lstStyle/>
          <a:p>
            <a:fld id="{A8C4FD15-C974-481D-B0E5-3575EB48535A}" type="datetime8">
              <a:rPr lang="en-IL" smtClean="0"/>
              <a:t>Wed, 20/10/2021 9:50</a:t>
            </a:fld>
            <a:endParaRPr lang="en-IL"/>
          </a:p>
        </p:txBody>
      </p:sp>
      <p:sp>
        <p:nvSpPr>
          <p:cNvPr id="6" name="Footer Placeholder 5">
            <a:extLst>
              <a:ext uri="{FF2B5EF4-FFF2-40B4-BE49-F238E27FC236}">
                <a16:creationId xmlns:a16="http://schemas.microsoft.com/office/drawing/2014/main" id="{241534AA-FD53-489B-8D63-16FE16E5D6B7}"/>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738D449B-826B-4B97-8465-5D6561E60ECB}"/>
              </a:ext>
            </a:extLst>
          </p:cNvPr>
          <p:cNvSpPr>
            <a:spLocks noGrp="1"/>
          </p:cNvSpPr>
          <p:nvPr>
            <p:ph type="sldNum" sz="quarter" idx="12"/>
          </p:nvPr>
        </p:nvSpPr>
        <p:spPr/>
        <p:txBody>
          <a:bodyPr/>
          <a:lstStyle/>
          <a:p>
            <a:fld id="{7DFD2AC5-595F-4047-BFCB-F5D3BBDFAA35}" type="slidenum">
              <a:rPr lang="en-IL" smtClean="0"/>
              <a:pPr/>
              <a:t>‹#›</a:t>
            </a:fld>
            <a:r>
              <a:rPr lang="en-US" dirty="0"/>
              <a:t>/46</a:t>
            </a:r>
            <a:endParaRPr lang="en-IL" dirty="0"/>
          </a:p>
        </p:txBody>
      </p:sp>
    </p:spTree>
    <p:extLst>
      <p:ext uri="{BB962C8B-B14F-4D97-AF65-F5344CB8AC3E}">
        <p14:creationId xmlns:p14="http://schemas.microsoft.com/office/powerpoint/2010/main" val="236260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3997-D438-4B59-8E1C-05E9656AB45B}"/>
              </a:ext>
            </a:extLst>
          </p:cNvPr>
          <p:cNvSpPr>
            <a:spLocks noGrp="1"/>
          </p:cNvSpPr>
          <p:nvPr>
            <p:ph type="title"/>
          </p:nvPr>
        </p:nvSpPr>
        <p:spPr>
          <a:xfrm>
            <a:off x="839788" y="365125"/>
            <a:ext cx="10515600" cy="1325563"/>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8DC98358-74AC-4626-A594-ED735CA747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C5FBEA-7AE6-4F45-A03B-78C42FDE0B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4B8F0FC4-E06E-4CFE-B939-F23427E5C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35D9FA-9601-4FEC-804B-298DF17AF6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95106242-F74D-4D22-907D-C9943FB804DE}"/>
              </a:ext>
            </a:extLst>
          </p:cNvPr>
          <p:cNvSpPr>
            <a:spLocks noGrp="1"/>
          </p:cNvSpPr>
          <p:nvPr>
            <p:ph type="dt" sz="half" idx="10"/>
          </p:nvPr>
        </p:nvSpPr>
        <p:spPr/>
        <p:txBody>
          <a:bodyPr/>
          <a:lstStyle/>
          <a:p>
            <a:fld id="{449B576E-773D-448E-90D3-96759084CBBD}" type="datetime8">
              <a:rPr lang="en-IL" smtClean="0"/>
              <a:t>Wed, 20/10/2021 9:50</a:t>
            </a:fld>
            <a:endParaRPr lang="en-IL"/>
          </a:p>
        </p:txBody>
      </p:sp>
      <p:sp>
        <p:nvSpPr>
          <p:cNvPr id="8" name="Footer Placeholder 7">
            <a:extLst>
              <a:ext uri="{FF2B5EF4-FFF2-40B4-BE49-F238E27FC236}">
                <a16:creationId xmlns:a16="http://schemas.microsoft.com/office/drawing/2014/main" id="{C9B6FEF0-2FA1-4192-BF91-44CF1558FD91}"/>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88B7D95C-281C-43B5-818F-02E317677134}"/>
              </a:ext>
            </a:extLst>
          </p:cNvPr>
          <p:cNvSpPr>
            <a:spLocks noGrp="1"/>
          </p:cNvSpPr>
          <p:nvPr>
            <p:ph type="sldNum" sz="quarter" idx="12"/>
          </p:nvPr>
        </p:nvSpPr>
        <p:spPr/>
        <p:txBody>
          <a:bodyPr/>
          <a:lstStyle/>
          <a:p>
            <a:fld id="{7DFD2AC5-595F-4047-BFCB-F5D3BBDFAA35}" type="slidenum">
              <a:rPr lang="en-IL" smtClean="0"/>
              <a:pPr/>
              <a:t>‹#›</a:t>
            </a:fld>
            <a:r>
              <a:rPr lang="en-US" dirty="0"/>
              <a:t>/46</a:t>
            </a:r>
            <a:endParaRPr lang="en-IL" dirty="0"/>
          </a:p>
        </p:txBody>
      </p:sp>
    </p:spTree>
    <p:extLst>
      <p:ext uri="{BB962C8B-B14F-4D97-AF65-F5344CB8AC3E}">
        <p14:creationId xmlns:p14="http://schemas.microsoft.com/office/powerpoint/2010/main" val="1222524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01FD8-AFE9-4620-B74D-F5F27A141BC5}"/>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ADEEED1F-9FDD-486B-8581-D4E82331C687}"/>
              </a:ext>
            </a:extLst>
          </p:cNvPr>
          <p:cNvSpPr>
            <a:spLocks noGrp="1"/>
          </p:cNvSpPr>
          <p:nvPr>
            <p:ph type="dt" sz="half" idx="10"/>
          </p:nvPr>
        </p:nvSpPr>
        <p:spPr/>
        <p:txBody>
          <a:bodyPr/>
          <a:lstStyle/>
          <a:p>
            <a:fld id="{D1C6FD25-1CC4-4F92-8E33-CE09B2F9EF2D}" type="datetime8">
              <a:rPr lang="en-IL" smtClean="0"/>
              <a:t>Wed, 20/10/2021 9:50</a:t>
            </a:fld>
            <a:endParaRPr lang="en-IL"/>
          </a:p>
        </p:txBody>
      </p:sp>
      <p:sp>
        <p:nvSpPr>
          <p:cNvPr id="4" name="Footer Placeholder 3">
            <a:extLst>
              <a:ext uri="{FF2B5EF4-FFF2-40B4-BE49-F238E27FC236}">
                <a16:creationId xmlns:a16="http://schemas.microsoft.com/office/drawing/2014/main" id="{E56FD0D4-9CC6-44F1-A7E9-206BD4D1BA39}"/>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E6D29CD8-7D64-41E2-8A17-44A65B825FD7}"/>
              </a:ext>
            </a:extLst>
          </p:cNvPr>
          <p:cNvSpPr>
            <a:spLocks noGrp="1"/>
          </p:cNvSpPr>
          <p:nvPr>
            <p:ph type="sldNum" sz="quarter" idx="12"/>
          </p:nvPr>
        </p:nvSpPr>
        <p:spPr/>
        <p:txBody>
          <a:bodyPr/>
          <a:lstStyle/>
          <a:p>
            <a:fld id="{7DFD2AC5-595F-4047-BFCB-F5D3BBDFAA35}" type="slidenum">
              <a:rPr lang="en-IL" smtClean="0"/>
              <a:pPr/>
              <a:t>‹#›</a:t>
            </a:fld>
            <a:r>
              <a:rPr lang="en-US" dirty="0"/>
              <a:t>/46</a:t>
            </a:r>
            <a:endParaRPr lang="en-IL" dirty="0"/>
          </a:p>
        </p:txBody>
      </p:sp>
    </p:spTree>
    <p:extLst>
      <p:ext uri="{BB962C8B-B14F-4D97-AF65-F5344CB8AC3E}">
        <p14:creationId xmlns:p14="http://schemas.microsoft.com/office/powerpoint/2010/main" val="4188436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DAB150-B4FE-4A94-B58E-147DAC928357}"/>
              </a:ext>
            </a:extLst>
          </p:cNvPr>
          <p:cNvSpPr>
            <a:spLocks noGrp="1"/>
          </p:cNvSpPr>
          <p:nvPr>
            <p:ph type="dt" sz="half" idx="10"/>
          </p:nvPr>
        </p:nvSpPr>
        <p:spPr/>
        <p:txBody>
          <a:bodyPr/>
          <a:lstStyle/>
          <a:p>
            <a:fld id="{7728E5B0-7423-49F8-8BFE-8A122B9B7A13}" type="datetime8">
              <a:rPr lang="en-IL" smtClean="0"/>
              <a:t>Wed, 20/10/2021 9:50</a:t>
            </a:fld>
            <a:endParaRPr lang="en-IL"/>
          </a:p>
        </p:txBody>
      </p:sp>
      <p:sp>
        <p:nvSpPr>
          <p:cNvPr id="3" name="Footer Placeholder 2">
            <a:extLst>
              <a:ext uri="{FF2B5EF4-FFF2-40B4-BE49-F238E27FC236}">
                <a16:creationId xmlns:a16="http://schemas.microsoft.com/office/drawing/2014/main" id="{2C20B7CC-17E8-4E13-AF50-F89041EF6094}"/>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5CA9D704-8250-401B-805D-01FBFE3207C1}"/>
              </a:ext>
            </a:extLst>
          </p:cNvPr>
          <p:cNvSpPr>
            <a:spLocks noGrp="1"/>
          </p:cNvSpPr>
          <p:nvPr>
            <p:ph type="sldNum" sz="quarter" idx="12"/>
          </p:nvPr>
        </p:nvSpPr>
        <p:spPr/>
        <p:txBody>
          <a:bodyPr/>
          <a:lstStyle/>
          <a:p>
            <a:fld id="{7DFD2AC5-595F-4047-BFCB-F5D3BBDFAA35}" type="slidenum">
              <a:rPr lang="en-IL" smtClean="0"/>
              <a:pPr/>
              <a:t>‹#›</a:t>
            </a:fld>
            <a:r>
              <a:rPr lang="en-US" dirty="0"/>
              <a:t>/46</a:t>
            </a:r>
            <a:endParaRPr lang="en-IL" dirty="0"/>
          </a:p>
        </p:txBody>
      </p:sp>
    </p:spTree>
    <p:extLst>
      <p:ext uri="{BB962C8B-B14F-4D97-AF65-F5344CB8AC3E}">
        <p14:creationId xmlns:p14="http://schemas.microsoft.com/office/powerpoint/2010/main" val="2227509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63DA-3D06-4446-9237-BA10CB3A0C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9DC8A9B8-340C-498E-A807-092AC2FF53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B46C6849-4A05-421C-B1BE-AFBE4A33B9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0C2F0E-B4C9-49ED-B9CD-A7D1A931FB2B}"/>
              </a:ext>
            </a:extLst>
          </p:cNvPr>
          <p:cNvSpPr>
            <a:spLocks noGrp="1"/>
          </p:cNvSpPr>
          <p:nvPr>
            <p:ph type="dt" sz="half" idx="10"/>
          </p:nvPr>
        </p:nvSpPr>
        <p:spPr/>
        <p:txBody>
          <a:bodyPr/>
          <a:lstStyle/>
          <a:p>
            <a:fld id="{7866C3EA-1C86-49AD-B437-08C9542D1E67}" type="datetime8">
              <a:rPr lang="en-IL" smtClean="0"/>
              <a:t>Wed, 20/10/2021 9:50</a:t>
            </a:fld>
            <a:endParaRPr lang="en-IL"/>
          </a:p>
        </p:txBody>
      </p:sp>
      <p:sp>
        <p:nvSpPr>
          <p:cNvPr id="6" name="Footer Placeholder 5">
            <a:extLst>
              <a:ext uri="{FF2B5EF4-FFF2-40B4-BE49-F238E27FC236}">
                <a16:creationId xmlns:a16="http://schemas.microsoft.com/office/drawing/2014/main" id="{2398A2E3-BEB0-47A2-ACCF-04EA7A831ECF}"/>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6A585F41-5F33-4907-B052-F0FBB92E3512}"/>
              </a:ext>
            </a:extLst>
          </p:cNvPr>
          <p:cNvSpPr>
            <a:spLocks noGrp="1"/>
          </p:cNvSpPr>
          <p:nvPr>
            <p:ph type="sldNum" sz="quarter" idx="12"/>
          </p:nvPr>
        </p:nvSpPr>
        <p:spPr/>
        <p:txBody>
          <a:bodyPr/>
          <a:lstStyle/>
          <a:p>
            <a:fld id="{7DFD2AC5-595F-4047-BFCB-F5D3BBDFAA35}" type="slidenum">
              <a:rPr lang="en-IL" smtClean="0"/>
              <a:pPr/>
              <a:t>‹#›</a:t>
            </a:fld>
            <a:r>
              <a:rPr lang="en-US" dirty="0"/>
              <a:t>/46</a:t>
            </a:r>
            <a:endParaRPr lang="en-IL" dirty="0"/>
          </a:p>
        </p:txBody>
      </p:sp>
    </p:spTree>
    <p:extLst>
      <p:ext uri="{BB962C8B-B14F-4D97-AF65-F5344CB8AC3E}">
        <p14:creationId xmlns:p14="http://schemas.microsoft.com/office/powerpoint/2010/main" val="241668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34B39-BFCB-4342-88D6-B986A11E7B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5DF5BC71-98C7-4179-96F0-136AC5FEB9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L"/>
          </a:p>
        </p:txBody>
      </p:sp>
      <p:sp>
        <p:nvSpPr>
          <p:cNvPr id="4" name="Text Placeholder 3">
            <a:extLst>
              <a:ext uri="{FF2B5EF4-FFF2-40B4-BE49-F238E27FC236}">
                <a16:creationId xmlns:a16="http://schemas.microsoft.com/office/drawing/2014/main" id="{B338BF8C-52A0-475E-8E3C-D2303151D0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B73AE7-8878-41D8-8F34-57E90AE615C8}"/>
              </a:ext>
            </a:extLst>
          </p:cNvPr>
          <p:cNvSpPr>
            <a:spLocks noGrp="1"/>
          </p:cNvSpPr>
          <p:nvPr>
            <p:ph type="dt" sz="half" idx="10"/>
          </p:nvPr>
        </p:nvSpPr>
        <p:spPr/>
        <p:txBody>
          <a:bodyPr/>
          <a:lstStyle/>
          <a:p>
            <a:fld id="{11553FE3-670B-440B-B4EF-99EF52F45B26}" type="datetime8">
              <a:rPr lang="en-IL" smtClean="0"/>
              <a:t>Wed, 20/10/2021 9:50</a:t>
            </a:fld>
            <a:endParaRPr lang="en-IL"/>
          </a:p>
        </p:txBody>
      </p:sp>
      <p:sp>
        <p:nvSpPr>
          <p:cNvPr id="6" name="Footer Placeholder 5">
            <a:extLst>
              <a:ext uri="{FF2B5EF4-FFF2-40B4-BE49-F238E27FC236}">
                <a16:creationId xmlns:a16="http://schemas.microsoft.com/office/drawing/2014/main" id="{E1239961-6A1C-4E67-952D-7DF5F50069B9}"/>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07749FDA-60AF-4E9A-B448-505228DEE098}"/>
              </a:ext>
            </a:extLst>
          </p:cNvPr>
          <p:cNvSpPr>
            <a:spLocks noGrp="1"/>
          </p:cNvSpPr>
          <p:nvPr>
            <p:ph type="sldNum" sz="quarter" idx="12"/>
          </p:nvPr>
        </p:nvSpPr>
        <p:spPr/>
        <p:txBody>
          <a:bodyPr/>
          <a:lstStyle/>
          <a:p>
            <a:fld id="{7DFD2AC5-595F-4047-BFCB-F5D3BBDFAA35}" type="slidenum">
              <a:rPr lang="en-IL" smtClean="0"/>
              <a:pPr/>
              <a:t>‹#›</a:t>
            </a:fld>
            <a:r>
              <a:rPr lang="en-US" dirty="0"/>
              <a:t>/46</a:t>
            </a:r>
            <a:endParaRPr lang="en-IL" dirty="0"/>
          </a:p>
        </p:txBody>
      </p:sp>
    </p:spTree>
    <p:extLst>
      <p:ext uri="{BB962C8B-B14F-4D97-AF65-F5344CB8AC3E}">
        <p14:creationId xmlns:p14="http://schemas.microsoft.com/office/powerpoint/2010/main" val="2142308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363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E5B431-22E5-4103-AFCC-4311B54BEC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A2BAA35E-3076-4CDF-83CB-ED2673B097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L" dirty="0"/>
          </a:p>
        </p:txBody>
      </p:sp>
      <p:sp>
        <p:nvSpPr>
          <p:cNvPr id="4" name="Date Placeholder 3">
            <a:extLst>
              <a:ext uri="{FF2B5EF4-FFF2-40B4-BE49-F238E27FC236}">
                <a16:creationId xmlns:a16="http://schemas.microsoft.com/office/drawing/2014/main" id="{A741417C-557E-4453-9EFB-C8533D2D6950}"/>
              </a:ext>
            </a:extLst>
          </p:cNvPr>
          <p:cNvSpPr>
            <a:spLocks noGrp="1"/>
          </p:cNvSpPr>
          <p:nvPr>
            <p:ph type="dt" sz="half" idx="2"/>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C7DE26-B819-454A-9D5B-55FEC5C4F9CF}" type="datetime8">
              <a:rPr lang="en-IL" smtClean="0"/>
              <a:t>Wed, 20/10/2021 9:50</a:t>
            </a:fld>
            <a:endParaRPr lang="en-IL" dirty="0"/>
          </a:p>
        </p:txBody>
      </p:sp>
      <p:sp>
        <p:nvSpPr>
          <p:cNvPr id="5" name="Footer Placeholder 4">
            <a:extLst>
              <a:ext uri="{FF2B5EF4-FFF2-40B4-BE49-F238E27FC236}">
                <a16:creationId xmlns:a16="http://schemas.microsoft.com/office/drawing/2014/main" id="{9F217F43-6FC3-4EC2-82AE-2912F5E947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2B0142D6-2D46-4C6E-B66D-B89677E65328}"/>
              </a:ext>
            </a:extLst>
          </p:cNvPr>
          <p:cNvSpPr>
            <a:spLocks noGrp="1"/>
          </p:cNvSpPr>
          <p:nvPr>
            <p:ph type="sldNum" sz="quarter" idx="4"/>
          </p:nvPr>
        </p:nvSpPr>
        <p:spPr>
          <a:xfrm>
            <a:off x="128927" y="6356350"/>
            <a:ext cx="2743200" cy="365125"/>
          </a:xfrm>
          <a:prstGeom prst="rect">
            <a:avLst/>
          </a:prstGeom>
        </p:spPr>
        <p:txBody>
          <a:bodyPr vert="horz" lIns="91440" tIns="45720" rIns="91440" bIns="45720" rtlCol="0" anchor="ctr"/>
          <a:lstStyle>
            <a:lvl1pPr algn="l" rtl="0">
              <a:defRPr sz="1200">
                <a:solidFill>
                  <a:schemeClr val="tx1">
                    <a:tint val="75000"/>
                  </a:schemeClr>
                </a:solidFill>
              </a:defRPr>
            </a:lvl1pPr>
          </a:lstStyle>
          <a:p>
            <a:fld id="{7DFD2AC5-595F-4047-BFCB-F5D3BBDFAA35}" type="slidenum">
              <a:rPr lang="en-IL" smtClean="0"/>
              <a:pPr/>
              <a:t>‹#›</a:t>
            </a:fld>
            <a:r>
              <a:rPr lang="en-US" dirty="0"/>
              <a:t>/46</a:t>
            </a:r>
            <a:endParaRPr lang="en-IL" dirty="0"/>
          </a:p>
        </p:txBody>
      </p:sp>
      <p:pic>
        <p:nvPicPr>
          <p:cNvPr id="13" name="Picture 12" descr="University of Haifa logo">
            <a:extLst>
              <a:ext uri="{FF2B5EF4-FFF2-40B4-BE49-F238E27FC236}">
                <a16:creationId xmlns:a16="http://schemas.microsoft.com/office/drawing/2014/main" id="{1BFC24BC-BCC2-4155-9F39-BBB82F59F67C}"/>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43546" y="6356349"/>
            <a:ext cx="410254" cy="365126"/>
          </a:xfrm>
          <a:prstGeom prst="rect">
            <a:avLst/>
          </a:prstGeom>
        </p:spPr>
      </p:pic>
    </p:spTree>
    <p:extLst>
      <p:ext uri="{BB962C8B-B14F-4D97-AF65-F5344CB8AC3E}">
        <p14:creationId xmlns:p14="http://schemas.microsoft.com/office/powerpoint/2010/main" val="705434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5.png"/><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1.png"/><Relationship Id="rId2" Type="http://schemas.microsoft.com/office/2007/relationships/media" Target="../media/media1.mp4"/><Relationship Id="rId1" Type="http://schemas.openxmlformats.org/officeDocument/2006/relationships/tags" Target="../tags/tag14.xml"/><Relationship Id="rId6" Type="http://schemas.openxmlformats.org/officeDocument/2006/relationships/image" Target="../media/image40.png"/><Relationship Id="rId5" Type="http://schemas.openxmlformats.org/officeDocument/2006/relationships/notesSlide" Target="../notesSlides/notesSlide23.xml"/><Relationship Id="rId4"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5.xml"/><Relationship Id="rId6" Type="http://schemas.openxmlformats.org/officeDocument/2006/relationships/image" Target="../media/image41.png"/><Relationship Id="rId5" Type="http://schemas.openxmlformats.org/officeDocument/2006/relationships/notesSlide" Target="../notesSlides/notesSlide24.xml"/><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video" Target="../media/media2.mp4"/><Relationship Id="rId2" Type="http://schemas.microsoft.com/office/2007/relationships/media" Target="../media/media2.mp4"/><Relationship Id="rId1" Type="http://schemas.openxmlformats.org/officeDocument/2006/relationships/tags" Target="../tags/tag19.xml"/><Relationship Id="rId6" Type="http://schemas.openxmlformats.org/officeDocument/2006/relationships/image" Target="../media/image46.png"/><Relationship Id="rId5" Type="http://schemas.openxmlformats.org/officeDocument/2006/relationships/notesSlide" Target="../notesSlides/notesSlide28.xml"/><Relationship Id="rId4"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52.gi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6.xml"/><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6.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58.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9.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254-AA40-4BDE-A230-C7BD1AE2325C}"/>
              </a:ext>
            </a:extLst>
          </p:cNvPr>
          <p:cNvSpPr>
            <a:spLocks noGrp="1"/>
          </p:cNvSpPr>
          <p:nvPr>
            <p:ph type="ctrTitle"/>
          </p:nvPr>
        </p:nvSpPr>
        <p:spPr>
          <a:xfrm>
            <a:off x="1795935" y="438825"/>
            <a:ext cx="8600129" cy="1773526"/>
          </a:xfrm>
        </p:spPr>
        <p:txBody>
          <a:bodyPr>
            <a:noAutofit/>
          </a:bodyPr>
          <a:lstStyle/>
          <a:p>
            <a:r>
              <a:rPr lang="en-US" sz="4800" b="1" dirty="0">
                <a:solidFill>
                  <a:schemeClr val="accent1">
                    <a:lumMod val="60000"/>
                    <a:lumOff val="40000"/>
                  </a:schemeClr>
                </a:solidFill>
              </a:rPr>
              <a:t>Predicting Fall Risk Based on a Validated Balance Scale</a:t>
            </a:r>
            <a:endParaRPr lang="en-IL" sz="4800" b="1" dirty="0">
              <a:solidFill>
                <a:schemeClr val="accent1">
                  <a:lumMod val="60000"/>
                  <a:lumOff val="40000"/>
                </a:schemeClr>
              </a:solidFill>
            </a:endParaRPr>
          </a:p>
        </p:txBody>
      </p:sp>
      <p:sp>
        <p:nvSpPr>
          <p:cNvPr id="3" name="Subtitle 2">
            <a:extLst>
              <a:ext uri="{FF2B5EF4-FFF2-40B4-BE49-F238E27FC236}">
                <a16:creationId xmlns:a16="http://schemas.microsoft.com/office/drawing/2014/main" id="{CDE8B49A-AA4D-4D43-BC2F-D25C6E929B87}"/>
              </a:ext>
            </a:extLst>
          </p:cNvPr>
          <p:cNvSpPr>
            <a:spLocks noGrp="1"/>
          </p:cNvSpPr>
          <p:nvPr>
            <p:ph type="subTitle" idx="1"/>
          </p:nvPr>
        </p:nvSpPr>
        <p:spPr>
          <a:xfrm>
            <a:off x="1795935" y="4175353"/>
            <a:ext cx="2551886" cy="1214228"/>
          </a:xfrm>
        </p:spPr>
        <p:txBody>
          <a:bodyPr>
            <a:normAutofit/>
          </a:bodyPr>
          <a:lstStyle/>
          <a:p>
            <a:pPr algn="l"/>
            <a:r>
              <a:rPr lang="en-US" sz="2000" b="1" dirty="0">
                <a:solidFill>
                  <a:schemeClr val="accent2">
                    <a:lumMod val="60000"/>
                    <a:lumOff val="40000"/>
                  </a:schemeClr>
                </a:solidFill>
              </a:rPr>
              <a:t>Advised by:</a:t>
            </a:r>
          </a:p>
          <a:p>
            <a:pPr algn="l"/>
            <a:r>
              <a:rPr lang="en-US" sz="2000" dirty="0"/>
              <a:t>Prof </a:t>
            </a:r>
            <a:r>
              <a:rPr lang="en-US" sz="2000" dirty="0" err="1"/>
              <a:t>Hagit</a:t>
            </a:r>
            <a:r>
              <a:rPr lang="en-US" sz="2000" dirty="0"/>
              <a:t> Hel-Or</a:t>
            </a:r>
          </a:p>
          <a:p>
            <a:pPr algn="l"/>
            <a:r>
              <a:rPr lang="en-US" sz="2000" dirty="0"/>
              <a:t>Prof. </a:t>
            </a:r>
            <a:r>
              <a:rPr lang="en-US" sz="2000" dirty="0" err="1"/>
              <a:t>Ilan</a:t>
            </a:r>
            <a:r>
              <a:rPr lang="en-US" sz="2000" dirty="0"/>
              <a:t> </a:t>
            </a:r>
            <a:r>
              <a:rPr lang="en-US" sz="2000" dirty="0" err="1"/>
              <a:t>Shimshoni</a:t>
            </a:r>
            <a:endParaRPr lang="en-US" sz="2000" dirty="0"/>
          </a:p>
        </p:txBody>
      </p:sp>
      <p:sp>
        <p:nvSpPr>
          <p:cNvPr id="14" name="Rectangle 13">
            <a:extLst>
              <a:ext uri="{FF2B5EF4-FFF2-40B4-BE49-F238E27FC236}">
                <a16:creationId xmlns:a16="http://schemas.microsoft.com/office/drawing/2014/main" id="{5AE6E136-24C2-4295-A3D1-4FC6042663AD}"/>
              </a:ext>
            </a:extLst>
          </p:cNvPr>
          <p:cNvSpPr/>
          <p:nvPr/>
        </p:nvSpPr>
        <p:spPr>
          <a:xfrm>
            <a:off x="4679906" y="2430632"/>
            <a:ext cx="2832186" cy="1138773"/>
          </a:xfrm>
          <a:prstGeom prst="rect">
            <a:avLst/>
          </a:prstGeom>
        </p:spPr>
        <p:txBody>
          <a:bodyPr wrap="none" anchor="ctr">
            <a:spAutoFit/>
          </a:bodyPr>
          <a:lstStyle/>
          <a:p>
            <a:pPr algn="ctr">
              <a:lnSpc>
                <a:spcPct val="150000"/>
              </a:lnSpc>
            </a:pPr>
            <a:r>
              <a:rPr lang="en-US" sz="3200" b="1" dirty="0"/>
              <a:t>Alaa Masalha</a:t>
            </a:r>
          </a:p>
          <a:p>
            <a:pPr algn="ctr"/>
            <a:r>
              <a:rPr lang="en-US" sz="2000" spc="300" dirty="0"/>
              <a:t>University of Haifa</a:t>
            </a:r>
          </a:p>
        </p:txBody>
      </p:sp>
      <p:sp>
        <p:nvSpPr>
          <p:cNvPr id="9" name="Slide Number Placeholder 8">
            <a:extLst>
              <a:ext uri="{FF2B5EF4-FFF2-40B4-BE49-F238E27FC236}">
                <a16:creationId xmlns:a16="http://schemas.microsoft.com/office/drawing/2014/main" id="{AE87DB5D-5673-47F5-995E-331C14E0BC89}"/>
              </a:ext>
            </a:extLst>
          </p:cNvPr>
          <p:cNvSpPr>
            <a:spLocks noGrp="1"/>
          </p:cNvSpPr>
          <p:nvPr>
            <p:ph type="sldNum" sz="quarter" idx="12"/>
          </p:nvPr>
        </p:nvSpPr>
        <p:spPr/>
        <p:txBody>
          <a:bodyPr/>
          <a:lstStyle/>
          <a:p>
            <a:fld id="{7DFD2AC5-595F-4047-BFCB-F5D3BBDFAA35}" type="slidenum">
              <a:rPr lang="en-IL" smtClean="0"/>
              <a:pPr/>
              <a:t>1</a:t>
            </a:fld>
            <a:r>
              <a:rPr lang="en-US"/>
              <a:t>/46</a:t>
            </a:r>
            <a:endParaRPr lang="en-IL" dirty="0"/>
          </a:p>
        </p:txBody>
      </p:sp>
      <p:sp>
        <p:nvSpPr>
          <p:cNvPr id="4" name="TextBox 3">
            <a:extLst>
              <a:ext uri="{FF2B5EF4-FFF2-40B4-BE49-F238E27FC236}">
                <a16:creationId xmlns:a16="http://schemas.microsoft.com/office/drawing/2014/main" id="{AE6075E4-7079-4D4A-9C09-9D54068A54FF}"/>
              </a:ext>
            </a:extLst>
          </p:cNvPr>
          <p:cNvSpPr txBox="1"/>
          <p:nvPr/>
        </p:nvSpPr>
        <p:spPr>
          <a:xfrm>
            <a:off x="3878130" y="3569405"/>
            <a:ext cx="4435737" cy="261610"/>
          </a:xfrm>
          <a:prstGeom prst="rect">
            <a:avLst/>
          </a:prstGeom>
          <a:noFill/>
        </p:spPr>
        <p:txBody>
          <a:bodyPr wrap="square" rtlCol="0">
            <a:spAutoFit/>
          </a:bodyPr>
          <a:lstStyle/>
          <a:p>
            <a:pPr algn="ctr"/>
            <a:r>
              <a:rPr lang="en-IL" sz="1100" b="0" i="0" dirty="0">
                <a:solidFill>
                  <a:srgbClr val="BDC1C6"/>
                </a:solidFill>
                <a:effectLst/>
                <a:latin typeface="arial" panose="020B0604020202020204" pitchFamily="34" charset="0"/>
              </a:rPr>
              <a:t>©</a:t>
            </a:r>
            <a:r>
              <a:rPr lang="en-US" sz="1100" b="0" i="0" dirty="0">
                <a:solidFill>
                  <a:srgbClr val="BDC1C6"/>
                </a:solidFill>
                <a:effectLst/>
                <a:latin typeface="arial" panose="020B0604020202020204" pitchFamily="34" charset="0"/>
              </a:rPr>
              <a:t> 2019 Alaa Masalha, University of Haifa, Israel. All rights reserved.</a:t>
            </a:r>
            <a:endParaRPr lang="en-IL" sz="1100" dirty="0"/>
          </a:p>
        </p:txBody>
      </p:sp>
    </p:spTree>
    <p:extLst>
      <p:ext uri="{BB962C8B-B14F-4D97-AF65-F5344CB8AC3E}">
        <p14:creationId xmlns:p14="http://schemas.microsoft.com/office/powerpoint/2010/main" val="135431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Skeleton Representation</a:t>
            </a:r>
            <a:endParaRPr lang="en-IL" u="sng" dirty="0">
              <a:uFill>
                <a:solidFill>
                  <a:schemeClr val="accent2"/>
                </a:solidFill>
              </a:uFill>
            </a:endParaRPr>
          </a:p>
        </p:txBody>
      </p:sp>
      <p:pic>
        <p:nvPicPr>
          <p:cNvPr id="12" name="Content Placeholder 11">
            <a:extLst>
              <a:ext uri="{FF2B5EF4-FFF2-40B4-BE49-F238E27FC236}">
                <a16:creationId xmlns:a16="http://schemas.microsoft.com/office/drawing/2014/main" id="{C92805F5-20B9-4ADF-AEF2-91EACD6D87EB}"/>
              </a:ext>
            </a:extLst>
          </p:cNvPr>
          <p:cNvPicPr>
            <a:picLocks noGrp="1" noChangeAspect="1"/>
          </p:cNvPicPr>
          <p:nvPr>
            <p:ph idx="1"/>
          </p:nvPr>
        </p:nvPicPr>
        <p:blipFill>
          <a:blip r:embed="rId4"/>
          <a:stretch>
            <a:fillRect/>
          </a:stretch>
        </p:blipFill>
        <p:spPr>
          <a:xfrm>
            <a:off x="9543393" y="1783243"/>
            <a:ext cx="2544970" cy="4351338"/>
          </a:xfrm>
        </p:spPr>
      </p:pic>
      <p:pic>
        <p:nvPicPr>
          <p:cNvPr id="11" name="Picture 10">
            <a:extLst>
              <a:ext uri="{FF2B5EF4-FFF2-40B4-BE49-F238E27FC236}">
                <a16:creationId xmlns:a16="http://schemas.microsoft.com/office/drawing/2014/main" id="{392C7E93-2AB2-47E7-A0B3-26F34CAD15DF}"/>
              </a:ext>
            </a:extLst>
          </p:cNvPr>
          <p:cNvPicPr>
            <a:picLocks noChangeAspect="1"/>
          </p:cNvPicPr>
          <p:nvPr/>
        </p:nvPicPr>
        <p:blipFill>
          <a:blip r:embed="rId5"/>
          <a:stretch>
            <a:fillRect/>
          </a:stretch>
        </p:blipFill>
        <p:spPr>
          <a:xfrm>
            <a:off x="838200" y="1783243"/>
            <a:ext cx="8483009" cy="4352475"/>
          </a:xfrm>
          <a:prstGeom prst="rect">
            <a:avLst/>
          </a:prstGeom>
        </p:spPr>
      </p:pic>
      <p:sp>
        <p:nvSpPr>
          <p:cNvPr id="5" name="Slide Number Placeholder 4">
            <a:extLst>
              <a:ext uri="{FF2B5EF4-FFF2-40B4-BE49-F238E27FC236}">
                <a16:creationId xmlns:a16="http://schemas.microsoft.com/office/drawing/2014/main" id="{9B49E7AC-1911-4493-989A-EA3822F813E0}"/>
              </a:ext>
            </a:extLst>
          </p:cNvPr>
          <p:cNvSpPr>
            <a:spLocks noGrp="1"/>
          </p:cNvSpPr>
          <p:nvPr>
            <p:ph type="sldNum" sz="quarter" idx="12"/>
          </p:nvPr>
        </p:nvSpPr>
        <p:spPr/>
        <p:txBody>
          <a:bodyPr/>
          <a:lstStyle/>
          <a:p>
            <a:fld id="{7DFD2AC5-595F-4047-BFCB-F5D3BBDFAA35}" type="slidenum">
              <a:rPr lang="en-IL" smtClean="0"/>
              <a:pPr/>
              <a:t>10</a:t>
            </a:fld>
            <a:r>
              <a:rPr lang="en-US"/>
              <a:t>/46</a:t>
            </a:r>
            <a:endParaRPr lang="en-IL" dirty="0"/>
          </a:p>
        </p:txBody>
      </p:sp>
    </p:spTree>
    <p:custDataLst>
      <p:tags r:id="rId1"/>
    </p:custDataLst>
    <p:extLst>
      <p:ext uri="{BB962C8B-B14F-4D97-AF65-F5344CB8AC3E}">
        <p14:creationId xmlns:p14="http://schemas.microsoft.com/office/powerpoint/2010/main" val="3222548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Feature Extraction (per frame)</a:t>
            </a:r>
            <a:endParaRPr lang="en-IL" u="sng" dirty="0">
              <a:uFill>
                <a:solidFill>
                  <a:schemeClr val="accent2"/>
                </a:solidFill>
              </a:uFill>
            </a:endParaRPr>
          </a:p>
        </p:txBody>
      </p:sp>
      <p:pic>
        <p:nvPicPr>
          <p:cNvPr id="9" name="Content Placeholder 8">
            <a:extLst>
              <a:ext uri="{FF2B5EF4-FFF2-40B4-BE49-F238E27FC236}">
                <a16:creationId xmlns:a16="http://schemas.microsoft.com/office/drawing/2014/main" id="{B506453D-7FB6-4D50-A9A1-8953C3E0AE34}"/>
              </a:ext>
            </a:extLst>
          </p:cNvPr>
          <p:cNvPicPr>
            <a:picLocks noGrp="1" noChangeAspect="1"/>
          </p:cNvPicPr>
          <p:nvPr>
            <p:ph idx="1"/>
          </p:nvPr>
        </p:nvPicPr>
        <p:blipFill>
          <a:blip r:embed="rId4"/>
          <a:stretch>
            <a:fillRect/>
          </a:stretch>
        </p:blipFill>
        <p:spPr>
          <a:xfrm>
            <a:off x="838200" y="2305981"/>
            <a:ext cx="10515600" cy="3390625"/>
          </a:xfrm>
        </p:spPr>
      </p:pic>
      <p:sp>
        <p:nvSpPr>
          <p:cNvPr id="5" name="Slide Number Placeholder 4">
            <a:extLst>
              <a:ext uri="{FF2B5EF4-FFF2-40B4-BE49-F238E27FC236}">
                <a16:creationId xmlns:a16="http://schemas.microsoft.com/office/drawing/2014/main" id="{13D4A954-F3CF-46CA-88F3-703741467898}"/>
              </a:ext>
            </a:extLst>
          </p:cNvPr>
          <p:cNvSpPr>
            <a:spLocks noGrp="1"/>
          </p:cNvSpPr>
          <p:nvPr>
            <p:ph type="sldNum" sz="quarter" idx="12"/>
          </p:nvPr>
        </p:nvSpPr>
        <p:spPr/>
        <p:txBody>
          <a:bodyPr/>
          <a:lstStyle/>
          <a:p>
            <a:fld id="{7DFD2AC5-595F-4047-BFCB-F5D3BBDFAA35}" type="slidenum">
              <a:rPr lang="en-IL" smtClean="0"/>
              <a:pPr/>
              <a:t>11</a:t>
            </a:fld>
            <a:r>
              <a:rPr lang="en-US"/>
              <a:t>/46</a:t>
            </a:r>
            <a:endParaRPr lang="en-IL" dirty="0"/>
          </a:p>
        </p:txBody>
      </p:sp>
    </p:spTree>
    <p:custDataLst>
      <p:tags r:id="rId1"/>
    </p:custDataLst>
    <p:extLst>
      <p:ext uri="{BB962C8B-B14F-4D97-AF65-F5344CB8AC3E}">
        <p14:creationId xmlns:p14="http://schemas.microsoft.com/office/powerpoint/2010/main" val="1746782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Feature Extraction (per patient)</a:t>
            </a:r>
            <a:endParaRPr lang="en-IL" u="sng" dirty="0">
              <a:uFill>
                <a:solidFill>
                  <a:schemeClr val="accent2"/>
                </a:solidFill>
              </a:uFill>
            </a:endParaRPr>
          </a:p>
        </p:txBody>
      </p:sp>
      <p:pic>
        <p:nvPicPr>
          <p:cNvPr id="10" name="Content Placeholder 9">
            <a:extLst>
              <a:ext uri="{FF2B5EF4-FFF2-40B4-BE49-F238E27FC236}">
                <a16:creationId xmlns:a16="http://schemas.microsoft.com/office/drawing/2014/main" id="{BB80F44B-C53F-495A-9924-177DEBA29B7C}"/>
              </a:ext>
            </a:extLst>
          </p:cNvPr>
          <p:cNvPicPr>
            <a:picLocks noGrp="1" noChangeAspect="1"/>
          </p:cNvPicPr>
          <p:nvPr>
            <p:ph idx="1"/>
          </p:nvPr>
        </p:nvPicPr>
        <p:blipFill>
          <a:blip r:embed="rId4"/>
          <a:stretch>
            <a:fillRect/>
          </a:stretch>
        </p:blipFill>
        <p:spPr>
          <a:xfrm>
            <a:off x="838200" y="2338703"/>
            <a:ext cx="10515600" cy="3325182"/>
          </a:xfrm>
        </p:spPr>
      </p:pic>
      <p:sp>
        <p:nvSpPr>
          <p:cNvPr id="5" name="Slide Number Placeholder 4">
            <a:extLst>
              <a:ext uri="{FF2B5EF4-FFF2-40B4-BE49-F238E27FC236}">
                <a16:creationId xmlns:a16="http://schemas.microsoft.com/office/drawing/2014/main" id="{39D19581-A4CF-45CE-A4E1-F5E835E42BE8}"/>
              </a:ext>
            </a:extLst>
          </p:cNvPr>
          <p:cNvSpPr>
            <a:spLocks noGrp="1"/>
          </p:cNvSpPr>
          <p:nvPr>
            <p:ph type="sldNum" sz="quarter" idx="12"/>
          </p:nvPr>
        </p:nvSpPr>
        <p:spPr/>
        <p:txBody>
          <a:bodyPr/>
          <a:lstStyle/>
          <a:p>
            <a:fld id="{7DFD2AC5-595F-4047-BFCB-F5D3BBDFAA35}" type="slidenum">
              <a:rPr lang="en-IL" smtClean="0"/>
              <a:pPr/>
              <a:t>12</a:t>
            </a:fld>
            <a:r>
              <a:rPr lang="en-US"/>
              <a:t>/46</a:t>
            </a:r>
            <a:endParaRPr lang="en-IL" dirty="0"/>
          </a:p>
        </p:txBody>
      </p:sp>
    </p:spTree>
    <p:custDataLst>
      <p:tags r:id="rId1"/>
    </p:custDataLst>
    <p:extLst>
      <p:ext uri="{BB962C8B-B14F-4D97-AF65-F5344CB8AC3E}">
        <p14:creationId xmlns:p14="http://schemas.microsoft.com/office/powerpoint/2010/main" val="1476502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a:xfrm>
            <a:off x="838200" y="365126"/>
            <a:ext cx="3944815" cy="700000"/>
          </a:xfrm>
        </p:spPr>
        <p:txBody>
          <a:bodyPr/>
          <a:lstStyle/>
          <a:p>
            <a:r>
              <a:rPr lang="en-US" u="sng" dirty="0">
                <a:uFill>
                  <a:solidFill>
                    <a:schemeClr val="accent2"/>
                  </a:solidFill>
                </a:uFill>
              </a:rPr>
              <a:t>Decision Trees</a:t>
            </a:r>
            <a:endParaRPr lang="en-IL" u="sng" dirty="0">
              <a:uFill>
                <a:solidFill>
                  <a:schemeClr val="accent2"/>
                </a:solidFill>
              </a:uFill>
            </a:endParaRPr>
          </a:p>
        </p:txBody>
      </p:sp>
      <p:graphicFrame>
        <p:nvGraphicFramePr>
          <p:cNvPr id="6" name="Table 6">
            <a:extLst>
              <a:ext uri="{FF2B5EF4-FFF2-40B4-BE49-F238E27FC236}">
                <a16:creationId xmlns:a16="http://schemas.microsoft.com/office/drawing/2014/main" id="{5D769CA3-75BB-4144-9ABE-12472AC2295C}"/>
              </a:ext>
            </a:extLst>
          </p:cNvPr>
          <p:cNvGraphicFramePr>
            <a:graphicFrameLocks noGrp="1"/>
          </p:cNvGraphicFramePr>
          <p:nvPr>
            <p:extLst>
              <p:ext uri="{D42A27DB-BD31-4B8C-83A1-F6EECF244321}">
                <p14:modId xmlns:p14="http://schemas.microsoft.com/office/powerpoint/2010/main" val="349104344"/>
              </p:ext>
            </p:extLst>
          </p:nvPr>
        </p:nvGraphicFramePr>
        <p:xfrm>
          <a:off x="909655" y="1700728"/>
          <a:ext cx="4638152" cy="2898775"/>
        </p:xfrm>
        <a:graphic>
          <a:graphicData uri="http://schemas.openxmlformats.org/drawingml/2006/table">
            <a:tbl>
              <a:tblPr firstRow="1" bandRow="1">
                <a:tableStyleId>{5C22544A-7EE6-4342-B048-85BDC9FD1C3A}</a:tableStyleId>
              </a:tblPr>
              <a:tblGrid>
                <a:gridCol w="1159538">
                  <a:extLst>
                    <a:ext uri="{9D8B030D-6E8A-4147-A177-3AD203B41FA5}">
                      <a16:colId xmlns:a16="http://schemas.microsoft.com/office/drawing/2014/main" val="4025444873"/>
                    </a:ext>
                  </a:extLst>
                </a:gridCol>
                <a:gridCol w="1159538">
                  <a:extLst>
                    <a:ext uri="{9D8B030D-6E8A-4147-A177-3AD203B41FA5}">
                      <a16:colId xmlns:a16="http://schemas.microsoft.com/office/drawing/2014/main" val="1748526572"/>
                    </a:ext>
                  </a:extLst>
                </a:gridCol>
                <a:gridCol w="1159538">
                  <a:extLst>
                    <a:ext uri="{9D8B030D-6E8A-4147-A177-3AD203B41FA5}">
                      <a16:colId xmlns:a16="http://schemas.microsoft.com/office/drawing/2014/main" val="3277850352"/>
                    </a:ext>
                  </a:extLst>
                </a:gridCol>
                <a:gridCol w="1159538">
                  <a:extLst>
                    <a:ext uri="{9D8B030D-6E8A-4147-A177-3AD203B41FA5}">
                      <a16:colId xmlns:a16="http://schemas.microsoft.com/office/drawing/2014/main" val="4033629457"/>
                    </a:ext>
                  </a:extLst>
                </a:gridCol>
              </a:tblGrid>
              <a:tr h="898611">
                <a:tc>
                  <a:txBody>
                    <a:bodyPr/>
                    <a:lstStyle/>
                    <a:p>
                      <a:pPr algn="ctr"/>
                      <a:r>
                        <a:rPr lang="en-US" sz="1600" dirty="0"/>
                        <a:t>Foot—Floor distance mean (m)</a:t>
                      </a:r>
                      <a:endParaRPr lang="en-IL" sz="1600" dirty="0"/>
                    </a:p>
                  </a:txBody>
                  <a:tcPr anchor="ctr"/>
                </a:tc>
                <a:tc>
                  <a:txBody>
                    <a:bodyPr/>
                    <a:lstStyle/>
                    <a:p>
                      <a:pPr algn="ctr"/>
                      <a:r>
                        <a:rPr lang="en-US" sz="1600" dirty="0"/>
                        <a:t>Max consecutive time up (frames)</a:t>
                      </a:r>
                      <a:endParaRPr lang="en-IL" sz="1600" dirty="0"/>
                    </a:p>
                  </a:txBody>
                  <a:tcPr anchor="ctr"/>
                </a:tc>
                <a:tc>
                  <a:txBody>
                    <a:bodyPr/>
                    <a:lstStyle/>
                    <a:p>
                      <a:pPr algn="ctr"/>
                      <a:r>
                        <a:rPr lang="en-US" sz="1600" dirty="0"/>
                        <a:t>Shoulders y distance mean (m)</a:t>
                      </a:r>
                      <a:endParaRPr lang="en-IL" sz="1600" dirty="0"/>
                    </a:p>
                  </a:txBody>
                  <a:tcPr anchor="ctr"/>
                </a:tc>
                <a:tc>
                  <a:txBody>
                    <a:bodyPr/>
                    <a:lstStyle/>
                    <a:p>
                      <a:pPr algn="ctr"/>
                      <a:r>
                        <a:rPr lang="en-US" sz="1600" dirty="0"/>
                        <a:t>Score</a:t>
                      </a:r>
                      <a:endParaRPr lang="en-IL" sz="1600" dirty="0"/>
                    </a:p>
                  </a:txBody>
                  <a:tcPr anchor="ctr"/>
                </a:tc>
                <a:extLst>
                  <a:ext uri="{0D108BD9-81ED-4DB2-BD59-A6C34878D82A}">
                    <a16:rowId xmlns:a16="http://schemas.microsoft.com/office/drawing/2014/main" val="284374132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4</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465</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299305063"/>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8</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371</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0.03</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99724460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6</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116</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6</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3030516479"/>
                  </a:ext>
                </a:extLst>
              </a:tr>
              <a:tr h="366395">
                <a:tc>
                  <a:txBody>
                    <a:bodyPr/>
                    <a:lstStyle/>
                    <a:p>
                      <a:pPr algn="ctr" fontAlgn="b"/>
                      <a:r>
                        <a:rPr lang="en-IL" sz="1600" b="0" i="0" u="none" strike="noStrike" dirty="0">
                          <a:solidFill>
                            <a:srgbClr val="000000"/>
                          </a:solidFill>
                          <a:effectLst/>
                          <a:latin typeface="Calibri" panose="020F0502020204030204" pitchFamily="34" charset="0"/>
                        </a:rPr>
                        <a:t>0.2</a:t>
                      </a:r>
                      <a:r>
                        <a:rPr lang="en-US" sz="1600" b="0" i="0" u="none" strike="noStrike" dirty="0">
                          <a:solidFill>
                            <a:srgbClr val="000000"/>
                          </a:solidFill>
                          <a:effectLst/>
                          <a:latin typeface="Calibri" panose="020F0502020204030204" pitchFamily="34" charset="0"/>
                        </a:rPr>
                        <a:t>3</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a:solidFill>
                            <a:srgbClr val="000000"/>
                          </a:solidFill>
                          <a:effectLst/>
                          <a:latin typeface="Calibri" panose="020F0502020204030204" pitchFamily="34" charset="0"/>
                        </a:rPr>
                        <a:t>406</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0.02</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813360175"/>
                  </a:ext>
                </a:extLst>
              </a:tr>
              <a:tr h="366395">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7</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1278043231"/>
                  </a:ext>
                </a:extLst>
              </a:tr>
            </a:tbl>
          </a:graphicData>
        </a:graphic>
      </p:graphicFrame>
      <p:sp>
        <p:nvSpPr>
          <p:cNvPr id="7" name="Rectangle: Rounded Corners 6">
            <a:extLst>
              <a:ext uri="{FF2B5EF4-FFF2-40B4-BE49-F238E27FC236}">
                <a16:creationId xmlns:a16="http://schemas.microsoft.com/office/drawing/2014/main" id="{0A090CAB-BA7E-4B19-A73E-CD361FA11322}"/>
              </a:ext>
            </a:extLst>
          </p:cNvPr>
          <p:cNvSpPr/>
          <p:nvPr/>
        </p:nvSpPr>
        <p:spPr>
          <a:xfrm>
            <a:off x="7628098" y="1490527"/>
            <a:ext cx="2450400"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Foot-Floor distance mean &gt;= 0.15</a:t>
            </a:r>
            <a:endParaRPr lang="en-IL" sz="1600" dirty="0"/>
          </a:p>
        </p:txBody>
      </p:sp>
      <p:graphicFrame>
        <p:nvGraphicFramePr>
          <p:cNvPr id="8" name="Table 10">
            <a:extLst>
              <a:ext uri="{FF2B5EF4-FFF2-40B4-BE49-F238E27FC236}">
                <a16:creationId xmlns:a16="http://schemas.microsoft.com/office/drawing/2014/main" id="{B6BC519D-7A69-48AE-B2CE-DE278D9F7BA1}"/>
              </a:ext>
            </a:extLst>
          </p:cNvPr>
          <p:cNvGraphicFramePr>
            <a:graphicFrameLocks noGrp="1"/>
          </p:cNvGraphicFramePr>
          <p:nvPr>
            <p:extLst>
              <p:ext uri="{D42A27DB-BD31-4B8C-83A1-F6EECF244321}">
                <p14:modId xmlns:p14="http://schemas.microsoft.com/office/powerpoint/2010/main" val="587208577"/>
              </p:ext>
            </p:extLst>
          </p:nvPr>
        </p:nvGraphicFramePr>
        <p:xfrm>
          <a:off x="5932159" y="2447968"/>
          <a:ext cx="2689328" cy="1005840"/>
        </p:xfrm>
        <a:graphic>
          <a:graphicData uri="http://schemas.openxmlformats.org/drawingml/2006/table">
            <a:tbl>
              <a:tblPr firstRow="1" bandRow="1">
                <a:tableStyleId>{5C22544A-7EE6-4342-B048-85BDC9FD1C3A}</a:tableStyleId>
              </a:tblPr>
              <a:tblGrid>
                <a:gridCol w="1344664">
                  <a:extLst>
                    <a:ext uri="{9D8B030D-6E8A-4147-A177-3AD203B41FA5}">
                      <a16:colId xmlns:a16="http://schemas.microsoft.com/office/drawing/2014/main" val="2856373372"/>
                    </a:ext>
                  </a:extLst>
                </a:gridCol>
                <a:gridCol w="1344664">
                  <a:extLst>
                    <a:ext uri="{9D8B030D-6E8A-4147-A177-3AD203B41FA5}">
                      <a16:colId xmlns:a16="http://schemas.microsoft.com/office/drawing/2014/main" val="3071553404"/>
                    </a:ext>
                  </a:extLst>
                </a:gridCol>
              </a:tblGrid>
              <a:tr h="312771">
                <a:tc gridSpan="2">
                  <a:txBody>
                    <a:bodyPr/>
                    <a:lstStyle/>
                    <a:p>
                      <a:pPr algn="ctr"/>
                      <a:r>
                        <a:rPr lang="en-US" sz="1600" dirty="0"/>
                        <a:t>Score</a:t>
                      </a:r>
                      <a:endParaRPr lang="en-IL" sz="1600" dirty="0"/>
                    </a:p>
                  </a:txBody>
                  <a:tcPr anchor="ctr"/>
                </a:tc>
                <a:tc hMerge="1">
                  <a:txBody>
                    <a:bodyPr/>
                    <a:lstStyle/>
                    <a:p>
                      <a:endParaRPr lang="en-IL" dirty="0"/>
                    </a:p>
                  </a:txBody>
                  <a:tcPr/>
                </a:tc>
                <a:extLst>
                  <a:ext uri="{0D108BD9-81ED-4DB2-BD59-A6C34878D82A}">
                    <a16:rowId xmlns:a16="http://schemas.microsoft.com/office/drawing/2014/main" val="2660287793"/>
                  </a:ext>
                </a:extLst>
              </a:tr>
              <a:tr h="312771">
                <a:tc>
                  <a:txBody>
                    <a:bodyPr/>
                    <a:lstStyle/>
                    <a:p>
                      <a:pPr algn="ctr"/>
                      <a:r>
                        <a:rPr lang="en-US" sz="1600" b="1" dirty="0">
                          <a:solidFill>
                            <a:schemeClr val="accent1"/>
                          </a:solidFill>
                        </a:rPr>
                        <a:t>1</a:t>
                      </a:r>
                      <a:endParaRPr lang="en-IL" sz="1600" b="1" dirty="0">
                        <a:solidFill>
                          <a:schemeClr val="accent1"/>
                        </a:solidFill>
                      </a:endParaRPr>
                    </a:p>
                  </a:txBody>
                  <a:tcPr anchor="ctr"/>
                </a:tc>
                <a:tc>
                  <a:txBody>
                    <a:bodyPr/>
                    <a:lstStyle/>
                    <a:p>
                      <a:pPr algn="ctr"/>
                      <a:r>
                        <a:rPr lang="en-US" sz="1600" b="1" dirty="0">
                          <a:solidFill>
                            <a:schemeClr val="accent1"/>
                          </a:solidFill>
                        </a:rPr>
                        <a:t>4</a:t>
                      </a:r>
                      <a:endParaRPr lang="en-IL" sz="1600" b="1" dirty="0">
                        <a:solidFill>
                          <a:schemeClr val="accent1"/>
                        </a:solidFill>
                      </a:endParaRPr>
                    </a:p>
                  </a:txBody>
                  <a:tcPr anchor="ctr"/>
                </a:tc>
                <a:extLst>
                  <a:ext uri="{0D108BD9-81ED-4DB2-BD59-A6C34878D82A}">
                    <a16:rowId xmlns:a16="http://schemas.microsoft.com/office/drawing/2014/main" val="1770080333"/>
                  </a:ext>
                </a:extLst>
              </a:tr>
              <a:tr h="312771">
                <a:tc>
                  <a:txBody>
                    <a:bodyPr/>
                    <a:lstStyle/>
                    <a:p>
                      <a:pPr algn="ctr"/>
                      <a:r>
                        <a:rPr lang="en-US" sz="1600" dirty="0">
                          <a:solidFill>
                            <a:schemeClr val="accent1"/>
                          </a:solidFill>
                        </a:rPr>
                        <a:t>1</a:t>
                      </a:r>
                      <a:endParaRPr lang="en-IL" sz="1600" dirty="0">
                        <a:solidFill>
                          <a:schemeClr val="accent1"/>
                        </a:solidFill>
                      </a:endParaRPr>
                    </a:p>
                  </a:txBody>
                  <a:tcPr anchor="ctr"/>
                </a:tc>
                <a:tc>
                  <a:txBody>
                    <a:bodyPr/>
                    <a:lstStyle/>
                    <a:p>
                      <a:pPr algn="ctr"/>
                      <a:r>
                        <a:rPr lang="en-US" sz="1600" dirty="0">
                          <a:solidFill>
                            <a:schemeClr val="accent1"/>
                          </a:solidFill>
                        </a:rPr>
                        <a:t>2</a:t>
                      </a:r>
                      <a:endParaRPr lang="en-IL" sz="1600" dirty="0">
                        <a:solidFill>
                          <a:schemeClr val="accent1"/>
                        </a:solidFill>
                      </a:endParaRPr>
                    </a:p>
                  </a:txBody>
                  <a:tcPr anchor="ctr"/>
                </a:tc>
                <a:extLst>
                  <a:ext uri="{0D108BD9-81ED-4DB2-BD59-A6C34878D82A}">
                    <a16:rowId xmlns:a16="http://schemas.microsoft.com/office/drawing/2014/main" val="3980889767"/>
                  </a:ext>
                </a:extLst>
              </a:tr>
            </a:tbl>
          </a:graphicData>
        </a:graphic>
      </p:graphicFrame>
      <p:graphicFrame>
        <p:nvGraphicFramePr>
          <p:cNvPr id="18" name="Table 10">
            <a:extLst>
              <a:ext uri="{FF2B5EF4-FFF2-40B4-BE49-F238E27FC236}">
                <a16:creationId xmlns:a16="http://schemas.microsoft.com/office/drawing/2014/main" id="{C2609E11-D213-435B-8655-3D4BDE2C5AB1}"/>
              </a:ext>
            </a:extLst>
          </p:cNvPr>
          <p:cNvGraphicFramePr>
            <a:graphicFrameLocks noGrp="1"/>
          </p:cNvGraphicFramePr>
          <p:nvPr>
            <p:extLst>
              <p:ext uri="{D42A27DB-BD31-4B8C-83A1-F6EECF244321}">
                <p14:modId xmlns:p14="http://schemas.microsoft.com/office/powerpoint/2010/main" val="2929358596"/>
              </p:ext>
            </p:extLst>
          </p:nvPr>
        </p:nvGraphicFramePr>
        <p:xfrm>
          <a:off x="9321802" y="2447968"/>
          <a:ext cx="2689328" cy="1005840"/>
        </p:xfrm>
        <a:graphic>
          <a:graphicData uri="http://schemas.openxmlformats.org/drawingml/2006/table">
            <a:tbl>
              <a:tblPr firstRow="1" bandRow="1">
                <a:tableStyleId>{5C22544A-7EE6-4342-B048-85BDC9FD1C3A}</a:tableStyleId>
              </a:tblPr>
              <a:tblGrid>
                <a:gridCol w="1344664">
                  <a:extLst>
                    <a:ext uri="{9D8B030D-6E8A-4147-A177-3AD203B41FA5}">
                      <a16:colId xmlns:a16="http://schemas.microsoft.com/office/drawing/2014/main" val="2856373372"/>
                    </a:ext>
                  </a:extLst>
                </a:gridCol>
                <a:gridCol w="1344664">
                  <a:extLst>
                    <a:ext uri="{9D8B030D-6E8A-4147-A177-3AD203B41FA5}">
                      <a16:colId xmlns:a16="http://schemas.microsoft.com/office/drawing/2014/main" val="3071553404"/>
                    </a:ext>
                  </a:extLst>
                </a:gridCol>
              </a:tblGrid>
              <a:tr h="312771">
                <a:tc gridSpan="2">
                  <a:txBody>
                    <a:bodyPr/>
                    <a:lstStyle/>
                    <a:p>
                      <a:pPr algn="ctr"/>
                      <a:r>
                        <a:rPr lang="en-US" sz="1600" dirty="0"/>
                        <a:t>Score</a:t>
                      </a:r>
                      <a:endParaRPr lang="en-IL" sz="1600" dirty="0"/>
                    </a:p>
                  </a:txBody>
                  <a:tcPr anchor="ctr"/>
                </a:tc>
                <a:tc hMerge="1">
                  <a:txBody>
                    <a:bodyPr/>
                    <a:lstStyle/>
                    <a:p>
                      <a:endParaRPr lang="en-IL" dirty="0"/>
                    </a:p>
                  </a:txBody>
                  <a:tcPr/>
                </a:tc>
                <a:extLst>
                  <a:ext uri="{0D108BD9-81ED-4DB2-BD59-A6C34878D82A}">
                    <a16:rowId xmlns:a16="http://schemas.microsoft.com/office/drawing/2014/main" val="2660287793"/>
                  </a:ext>
                </a:extLst>
              </a:tr>
              <a:tr h="312771">
                <a:tc>
                  <a:txBody>
                    <a:bodyPr/>
                    <a:lstStyle/>
                    <a:p>
                      <a:pPr algn="ctr"/>
                      <a:r>
                        <a:rPr lang="en-US" sz="1600" b="1" dirty="0">
                          <a:solidFill>
                            <a:schemeClr val="accent1"/>
                          </a:solidFill>
                        </a:rPr>
                        <a:t>1</a:t>
                      </a:r>
                      <a:endParaRPr lang="en-IL" sz="1600" b="1" dirty="0">
                        <a:solidFill>
                          <a:schemeClr val="accent1"/>
                        </a:solidFill>
                      </a:endParaRPr>
                    </a:p>
                  </a:txBody>
                  <a:tcPr anchor="ctr"/>
                </a:tc>
                <a:tc>
                  <a:txBody>
                    <a:bodyPr/>
                    <a:lstStyle/>
                    <a:p>
                      <a:pPr algn="ctr"/>
                      <a:r>
                        <a:rPr lang="en-US" sz="1600" b="1" dirty="0">
                          <a:solidFill>
                            <a:schemeClr val="accent1"/>
                          </a:solidFill>
                        </a:rPr>
                        <a:t>4</a:t>
                      </a:r>
                      <a:endParaRPr lang="en-IL" sz="1600" b="1" dirty="0">
                        <a:solidFill>
                          <a:schemeClr val="accent1"/>
                        </a:solidFill>
                      </a:endParaRPr>
                    </a:p>
                  </a:txBody>
                  <a:tcPr anchor="ctr"/>
                </a:tc>
                <a:extLst>
                  <a:ext uri="{0D108BD9-81ED-4DB2-BD59-A6C34878D82A}">
                    <a16:rowId xmlns:a16="http://schemas.microsoft.com/office/drawing/2014/main" val="1770080333"/>
                  </a:ext>
                </a:extLst>
              </a:tr>
              <a:tr h="312771">
                <a:tc>
                  <a:txBody>
                    <a:bodyPr/>
                    <a:lstStyle/>
                    <a:p>
                      <a:pPr algn="ctr"/>
                      <a:r>
                        <a:rPr lang="en-US" sz="1600" dirty="0">
                          <a:solidFill>
                            <a:schemeClr val="accent1"/>
                          </a:solidFill>
                        </a:rPr>
                        <a:t>1</a:t>
                      </a:r>
                      <a:endParaRPr lang="en-IL" sz="1600" dirty="0">
                        <a:solidFill>
                          <a:schemeClr val="accent1"/>
                        </a:solidFill>
                      </a:endParaRPr>
                    </a:p>
                  </a:txBody>
                  <a:tcPr anchor="ctr"/>
                </a:tc>
                <a:tc>
                  <a:txBody>
                    <a:bodyPr/>
                    <a:lstStyle/>
                    <a:p>
                      <a:pPr algn="ctr"/>
                      <a:r>
                        <a:rPr lang="en-US" sz="1600" dirty="0">
                          <a:solidFill>
                            <a:schemeClr val="accent1"/>
                          </a:solidFill>
                        </a:rPr>
                        <a:t>1</a:t>
                      </a:r>
                      <a:endParaRPr lang="en-IL" sz="1600" dirty="0">
                        <a:solidFill>
                          <a:schemeClr val="accent1"/>
                        </a:solidFill>
                      </a:endParaRPr>
                    </a:p>
                  </a:txBody>
                  <a:tcPr anchor="ctr"/>
                </a:tc>
                <a:extLst>
                  <a:ext uri="{0D108BD9-81ED-4DB2-BD59-A6C34878D82A}">
                    <a16:rowId xmlns:a16="http://schemas.microsoft.com/office/drawing/2014/main" val="3980889767"/>
                  </a:ext>
                </a:extLst>
              </a:tr>
            </a:tbl>
          </a:graphicData>
        </a:graphic>
      </p:graphicFrame>
      <p:grpSp>
        <p:nvGrpSpPr>
          <p:cNvPr id="23" name="Group 22">
            <a:extLst>
              <a:ext uri="{FF2B5EF4-FFF2-40B4-BE49-F238E27FC236}">
                <a16:creationId xmlns:a16="http://schemas.microsoft.com/office/drawing/2014/main" id="{FB7EA415-98A7-4A39-8746-70D903D25DA5}"/>
              </a:ext>
            </a:extLst>
          </p:cNvPr>
          <p:cNvGrpSpPr/>
          <p:nvPr/>
        </p:nvGrpSpPr>
        <p:grpSpPr>
          <a:xfrm>
            <a:off x="7276823" y="2009656"/>
            <a:ext cx="1576475" cy="448360"/>
            <a:chOff x="7276823" y="806984"/>
            <a:chExt cx="1576475" cy="448360"/>
          </a:xfrm>
        </p:grpSpPr>
        <p:cxnSp>
          <p:nvCxnSpPr>
            <p:cNvPr id="12" name="Straight Arrow Connector 11">
              <a:extLst>
                <a:ext uri="{FF2B5EF4-FFF2-40B4-BE49-F238E27FC236}">
                  <a16:creationId xmlns:a16="http://schemas.microsoft.com/office/drawing/2014/main" id="{EC5348D1-01EE-4164-907D-52AC1F0B0E91}"/>
                </a:ext>
              </a:extLst>
            </p:cNvPr>
            <p:cNvCxnSpPr>
              <a:cxnSpLocks/>
              <a:stCxn id="7" idx="2"/>
              <a:endCxn id="8" idx="0"/>
            </p:cNvCxnSpPr>
            <p:nvPr/>
          </p:nvCxnSpPr>
          <p:spPr>
            <a:xfrm flipH="1">
              <a:off x="7276823" y="806984"/>
              <a:ext cx="1576475" cy="448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C80050F-CBB7-4656-87B3-BF6403199DE0}"/>
                </a:ext>
              </a:extLst>
            </p:cNvPr>
            <p:cNvSpPr txBox="1"/>
            <p:nvPr/>
          </p:nvSpPr>
          <p:spPr>
            <a:xfrm>
              <a:off x="7336347" y="827080"/>
              <a:ext cx="602901" cy="338554"/>
            </a:xfrm>
            <a:prstGeom prst="rect">
              <a:avLst/>
            </a:prstGeom>
            <a:noFill/>
          </p:spPr>
          <p:txBody>
            <a:bodyPr wrap="square" rtlCol="0">
              <a:spAutoFit/>
            </a:bodyPr>
            <a:lstStyle/>
            <a:p>
              <a:pPr algn="ctr"/>
              <a:r>
                <a:rPr lang="en-US" sz="1600" dirty="0">
                  <a:solidFill>
                    <a:schemeClr val="accent1"/>
                  </a:solidFill>
                </a:rPr>
                <a:t>Yes</a:t>
              </a:r>
              <a:endParaRPr lang="en-IL" sz="1600" dirty="0">
                <a:solidFill>
                  <a:schemeClr val="accent1"/>
                </a:solidFill>
              </a:endParaRPr>
            </a:p>
          </p:txBody>
        </p:sp>
      </p:grpSp>
      <p:grpSp>
        <p:nvGrpSpPr>
          <p:cNvPr id="24" name="Group 23">
            <a:extLst>
              <a:ext uri="{FF2B5EF4-FFF2-40B4-BE49-F238E27FC236}">
                <a16:creationId xmlns:a16="http://schemas.microsoft.com/office/drawing/2014/main" id="{AD920B69-D0F1-4E6C-A5B9-FEE4D45CC54D}"/>
              </a:ext>
            </a:extLst>
          </p:cNvPr>
          <p:cNvGrpSpPr/>
          <p:nvPr/>
        </p:nvGrpSpPr>
        <p:grpSpPr>
          <a:xfrm>
            <a:off x="8853298" y="2009656"/>
            <a:ext cx="1813168" cy="448360"/>
            <a:chOff x="8853298" y="788432"/>
            <a:chExt cx="1813168" cy="448360"/>
          </a:xfrm>
        </p:grpSpPr>
        <p:cxnSp>
          <p:nvCxnSpPr>
            <p:cNvPr id="20" name="Straight Arrow Connector 19">
              <a:extLst>
                <a:ext uri="{FF2B5EF4-FFF2-40B4-BE49-F238E27FC236}">
                  <a16:creationId xmlns:a16="http://schemas.microsoft.com/office/drawing/2014/main" id="{C6E9F32F-BDBE-4C19-97D3-3C009AB65E8D}"/>
                </a:ext>
              </a:extLst>
            </p:cNvPr>
            <p:cNvCxnSpPr>
              <a:stCxn id="7" idx="2"/>
              <a:endCxn id="18" idx="0"/>
            </p:cNvCxnSpPr>
            <p:nvPr/>
          </p:nvCxnSpPr>
          <p:spPr>
            <a:xfrm>
              <a:off x="8853298" y="788432"/>
              <a:ext cx="1813168" cy="448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B1577F8-5DFC-462E-8E8A-61A7199026FA}"/>
                </a:ext>
              </a:extLst>
            </p:cNvPr>
            <p:cNvSpPr txBox="1"/>
            <p:nvPr/>
          </p:nvSpPr>
          <p:spPr>
            <a:xfrm>
              <a:off x="9806078" y="808528"/>
              <a:ext cx="602901" cy="338554"/>
            </a:xfrm>
            <a:prstGeom prst="rect">
              <a:avLst/>
            </a:prstGeom>
            <a:noFill/>
          </p:spPr>
          <p:txBody>
            <a:bodyPr wrap="square" rtlCol="0">
              <a:spAutoFit/>
            </a:bodyPr>
            <a:lstStyle/>
            <a:p>
              <a:pPr algn="ctr"/>
              <a:r>
                <a:rPr lang="en-US" sz="1600" dirty="0">
                  <a:solidFill>
                    <a:schemeClr val="accent1"/>
                  </a:solidFill>
                </a:rPr>
                <a:t>No</a:t>
              </a:r>
              <a:endParaRPr lang="en-IL" sz="1600" dirty="0">
                <a:solidFill>
                  <a:schemeClr val="accent1"/>
                </a:solidFill>
              </a:endParaRPr>
            </a:p>
          </p:txBody>
        </p:sp>
      </p:grpSp>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EEC50A39-FDF1-4A25-839B-CDEF3DDECAFF}"/>
                  </a:ext>
                </a:extLst>
              </p:cNvPr>
              <p:cNvSpPr/>
              <p:nvPr/>
            </p:nvSpPr>
            <p:spPr>
              <a:xfrm>
                <a:off x="5932159" y="3521661"/>
                <a:ext cx="2689328"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m:t>
                      </m:r>
                      <m:r>
                        <a:rPr lang="en-US" sz="1300" b="0" i="1" smtClean="0">
                          <a:latin typeface="Cambria Math" panose="02040503050406030204" pitchFamily="18" charset="0"/>
                        </a:rPr>
                        <m:t>1</m:t>
                      </m:r>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1</m:t>
                                  </m:r>
                                </m:num>
                                <m:den>
                                  <m:r>
                                    <a:rPr lang="en-US" sz="1300" b="0" i="1" smtClean="0">
                                      <a:latin typeface="Cambria Math" panose="02040503050406030204" pitchFamily="18" charset="0"/>
                                    </a:rPr>
                                    <m:t>3</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2</m:t>
                                  </m:r>
                                </m:num>
                                <m:den>
                                  <m:r>
                                    <a:rPr lang="en-US" sz="1300" b="0" i="1" smtClean="0">
                                      <a:latin typeface="Cambria Math" panose="02040503050406030204" pitchFamily="18" charset="0"/>
                                    </a:rPr>
                                    <m:t>3</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444</m:t>
                      </m:r>
                    </m:oMath>
                  </m:oMathPara>
                </a14:m>
                <a:endParaRPr lang="en-IL" sz="1300" b="1" dirty="0"/>
              </a:p>
            </p:txBody>
          </p:sp>
        </mc:Choice>
        <mc:Fallback xmlns="">
          <p:sp>
            <p:nvSpPr>
              <p:cNvPr id="82" name="Rectangle: Rounded Corners 81">
                <a:extLst>
                  <a:ext uri="{FF2B5EF4-FFF2-40B4-BE49-F238E27FC236}">
                    <a16:creationId xmlns:a16="http://schemas.microsoft.com/office/drawing/2014/main" id="{EEC50A39-FDF1-4A25-839B-CDEF3DDECAFF}"/>
                  </a:ext>
                </a:extLst>
              </p:cNvPr>
              <p:cNvSpPr>
                <a:spLocks noRot="1" noChangeAspect="1" noMove="1" noResize="1" noEditPoints="1" noAdjustHandles="1" noChangeArrowheads="1" noChangeShapeType="1" noTextEdit="1"/>
              </p:cNvSpPr>
              <p:nvPr/>
            </p:nvSpPr>
            <p:spPr>
              <a:xfrm>
                <a:off x="5932159" y="3521661"/>
                <a:ext cx="2689328" cy="509081"/>
              </a:xfrm>
              <a:prstGeom prst="round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3" name="Rectangle: Rounded Corners 82">
                <a:extLst>
                  <a:ext uri="{FF2B5EF4-FFF2-40B4-BE49-F238E27FC236}">
                    <a16:creationId xmlns:a16="http://schemas.microsoft.com/office/drawing/2014/main" id="{7A1DCB1B-E905-46D2-84F4-6B72A2550C2D}"/>
                  </a:ext>
                </a:extLst>
              </p:cNvPr>
              <p:cNvSpPr/>
              <p:nvPr/>
            </p:nvSpPr>
            <p:spPr>
              <a:xfrm>
                <a:off x="9319991" y="3521660"/>
                <a:ext cx="2689327"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m:t>
                      </m:r>
                      <m:r>
                        <a:rPr lang="en-US" sz="1300" b="0" i="1" smtClean="0">
                          <a:latin typeface="Cambria Math" panose="02040503050406030204" pitchFamily="18" charset="0"/>
                        </a:rPr>
                        <m:t>1</m:t>
                      </m:r>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1</m:t>
                                  </m:r>
                                </m:num>
                                <m:den>
                                  <m:r>
                                    <a:rPr lang="en-US" sz="1300" b="0" i="1" smtClean="0">
                                      <a:latin typeface="Cambria Math" panose="02040503050406030204" pitchFamily="18" charset="0"/>
                                    </a:rPr>
                                    <m:t>2</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1</m:t>
                                  </m:r>
                                </m:num>
                                <m:den>
                                  <m:r>
                                    <a:rPr lang="en-US" sz="1300" b="0" i="1" smtClean="0">
                                      <a:latin typeface="Cambria Math" panose="02040503050406030204" pitchFamily="18" charset="0"/>
                                    </a:rPr>
                                    <m:t>2</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5</m:t>
                      </m:r>
                    </m:oMath>
                  </m:oMathPara>
                </a14:m>
                <a:endParaRPr lang="en-IL" sz="1300" b="1" dirty="0"/>
              </a:p>
            </p:txBody>
          </p:sp>
        </mc:Choice>
        <mc:Fallback xmlns="">
          <p:sp>
            <p:nvSpPr>
              <p:cNvPr id="83" name="Rectangle: Rounded Corners 82">
                <a:extLst>
                  <a:ext uri="{FF2B5EF4-FFF2-40B4-BE49-F238E27FC236}">
                    <a16:creationId xmlns:a16="http://schemas.microsoft.com/office/drawing/2014/main" id="{7A1DCB1B-E905-46D2-84F4-6B72A2550C2D}"/>
                  </a:ext>
                </a:extLst>
              </p:cNvPr>
              <p:cNvSpPr>
                <a:spLocks noRot="1" noChangeAspect="1" noMove="1" noResize="1" noEditPoints="1" noAdjustHandles="1" noChangeArrowheads="1" noChangeShapeType="1" noTextEdit="1"/>
              </p:cNvSpPr>
              <p:nvPr/>
            </p:nvSpPr>
            <p:spPr>
              <a:xfrm>
                <a:off x="9319991" y="3521660"/>
                <a:ext cx="2689327" cy="509081"/>
              </a:xfrm>
              <a:prstGeom prst="roundRect">
                <a:avLst/>
              </a:prstGeom>
              <a:blipFill>
                <a:blip r:embed="rId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4" name="Rectangle: Rounded Corners 83">
                <a:extLst>
                  <a:ext uri="{FF2B5EF4-FFF2-40B4-BE49-F238E27FC236}">
                    <a16:creationId xmlns:a16="http://schemas.microsoft.com/office/drawing/2014/main" id="{7FBAC345-7444-463C-8206-0B7183281C81}"/>
                  </a:ext>
                </a:extLst>
              </p:cNvPr>
              <p:cNvSpPr/>
              <p:nvPr/>
            </p:nvSpPr>
            <p:spPr>
              <a:xfrm>
                <a:off x="7006953" y="4688038"/>
                <a:ext cx="3692689"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m:t>
                      </m:r>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3</m:t>
                              </m:r>
                            </m:num>
                            <m:den>
                              <m:r>
                                <a:rPr lang="en-US" sz="1300" b="0" i="1" smtClean="0">
                                  <a:latin typeface="Cambria Math" panose="02040503050406030204" pitchFamily="18" charset="0"/>
                                </a:rPr>
                                <m:t>3</m:t>
                              </m:r>
                              <m:r>
                                <a:rPr lang="en-US" sz="1300" b="0" i="1" smtClean="0">
                                  <a:latin typeface="Cambria Math" panose="02040503050406030204" pitchFamily="18" charset="0"/>
                                </a:rPr>
                                <m:t>+</m:t>
                              </m:r>
                              <m:r>
                                <a:rPr lang="en-US" sz="1300" b="0" i="1" smtClean="0">
                                  <a:latin typeface="Cambria Math" panose="02040503050406030204" pitchFamily="18" charset="0"/>
                                </a:rPr>
                                <m:t>2</m:t>
                              </m:r>
                            </m:den>
                          </m:f>
                        </m:e>
                      </m:d>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44</m:t>
                      </m:r>
                      <m:r>
                        <a:rPr lang="en-US" sz="1300" b="0" i="1" smtClean="0">
                          <a:latin typeface="Cambria Math" panose="02040503050406030204" pitchFamily="18" charset="0"/>
                        </a:rPr>
                        <m:t>+</m:t>
                      </m:r>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2</m:t>
                              </m:r>
                            </m:num>
                            <m:den>
                              <m:r>
                                <a:rPr lang="en-US" sz="1300" b="0" i="1" smtClean="0">
                                  <a:latin typeface="Cambria Math" panose="02040503050406030204" pitchFamily="18" charset="0"/>
                                </a:rPr>
                                <m:t>3</m:t>
                              </m:r>
                              <m:r>
                                <a:rPr lang="en-US" sz="1300" b="0" i="1" smtClean="0">
                                  <a:latin typeface="Cambria Math" panose="02040503050406030204" pitchFamily="18" charset="0"/>
                                </a:rPr>
                                <m:t>+</m:t>
                              </m:r>
                              <m:r>
                                <a:rPr lang="en-US" sz="1300" b="0" i="1" smtClean="0">
                                  <a:latin typeface="Cambria Math" panose="02040503050406030204" pitchFamily="18" charset="0"/>
                                </a:rPr>
                                <m:t>2</m:t>
                              </m:r>
                            </m:den>
                          </m:f>
                        </m:e>
                      </m:d>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5</m:t>
                      </m:r>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46</m:t>
                      </m:r>
                    </m:oMath>
                  </m:oMathPara>
                </a14:m>
                <a:endParaRPr lang="en-IL" sz="1300" b="1" dirty="0"/>
              </a:p>
            </p:txBody>
          </p:sp>
        </mc:Choice>
        <mc:Fallback xmlns="">
          <p:sp>
            <p:nvSpPr>
              <p:cNvPr id="84" name="Rectangle: Rounded Corners 83">
                <a:extLst>
                  <a:ext uri="{FF2B5EF4-FFF2-40B4-BE49-F238E27FC236}">
                    <a16:creationId xmlns:a16="http://schemas.microsoft.com/office/drawing/2014/main" id="{7FBAC345-7444-463C-8206-0B7183281C81}"/>
                  </a:ext>
                </a:extLst>
              </p:cNvPr>
              <p:cNvSpPr>
                <a:spLocks noRot="1" noChangeAspect="1" noMove="1" noResize="1" noEditPoints="1" noAdjustHandles="1" noChangeArrowheads="1" noChangeShapeType="1" noTextEdit="1"/>
              </p:cNvSpPr>
              <p:nvPr/>
            </p:nvSpPr>
            <p:spPr>
              <a:xfrm>
                <a:off x="7006953" y="4688038"/>
                <a:ext cx="3692689" cy="509081"/>
              </a:xfrm>
              <a:prstGeom prst="roundRect">
                <a:avLst/>
              </a:prstGeom>
              <a:blipFill>
                <a:blip r:embed="rId6"/>
                <a:stretch>
                  <a:fillRect/>
                </a:stretch>
              </a:blipFill>
            </p:spPr>
            <p:txBody>
              <a:bodyPr/>
              <a:lstStyle/>
              <a:p>
                <a:r>
                  <a:rPr lang="en-IL">
                    <a:noFill/>
                  </a:rPr>
                  <a:t> </a:t>
                </a:r>
              </a:p>
            </p:txBody>
          </p:sp>
        </mc:Fallback>
      </mc:AlternateContent>
      <p:sp>
        <p:nvSpPr>
          <p:cNvPr id="9" name="Slide Number Placeholder 8">
            <a:extLst>
              <a:ext uri="{FF2B5EF4-FFF2-40B4-BE49-F238E27FC236}">
                <a16:creationId xmlns:a16="http://schemas.microsoft.com/office/drawing/2014/main" id="{BD0FD5A5-5E9F-4721-BFE4-9B1334F82025}"/>
              </a:ext>
            </a:extLst>
          </p:cNvPr>
          <p:cNvSpPr>
            <a:spLocks noGrp="1"/>
          </p:cNvSpPr>
          <p:nvPr>
            <p:ph type="sldNum" sz="quarter" idx="12"/>
          </p:nvPr>
        </p:nvSpPr>
        <p:spPr/>
        <p:txBody>
          <a:bodyPr/>
          <a:lstStyle/>
          <a:p>
            <a:fld id="{7DFD2AC5-595F-4047-BFCB-F5D3BBDFAA35}" type="slidenum">
              <a:rPr lang="en-IL" smtClean="0"/>
              <a:pPr/>
              <a:t>13</a:t>
            </a:fld>
            <a:r>
              <a:rPr lang="en-US"/>
              <a:t>/46</a:t>
            </a:r>
            <a:endParaRPr lang="en-IL" dirty="0"/>
          </a:p>
        </p:txBody>
      </p:sp>
    </p:spTree>
    <p:custDataLst>
      <p:tags r:id="rId1"/>
    </p:custDataLst>
    <p:extLst>
      <p:ext uri="{BB962C8B-B14F-4D97-AF65-F5344CB8AC3E}">
        <p14:creationId xmlns:p14="http://schemas.microsoft.com/office/powerpoint/2010/main" val="42655111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a:xfrm>
            <a:off x="838200" y="365126"/>
            <a:ext cx="3944815" cy="700000"/>
          </a:xfrm>
        </p:spPr>
        <p:txBody>
          <a:bodyPr/>
          <a:lstStyle/>
          <a:p>
            <a:r>
              <a:rPr lang="en-US" u="sng" dirty="0">
                <a:uFill>
                  <a:solidFill>
                    <a:schemeClr val="accent2"/>
                  </a:solidFill>
                </a:uFill>
              </a:rPr>
              <a:t>Decision Trees</a:t>
            </a:r>
            <a:endParaRPr lang="en-IL" u="sng" dirty="0">
              <a:uFill>
                <a:solidFill>
                  <a:schemeClr val="accent2"/>
                </a:solidFill>
              </a:uFill>
            </a:endParaRPr>
          </a:p>
        </p:txBody>
      </p:sp>
      <p:graphicFrame>
        <p:nvGraphicFramePr>
          <p:cNvPr id="6" name="Table 6">
            <a:extLst>
              <a:ext uri="{FF2B5EF4-FFF2-40B4-BE49-F238E27FC236}">
                <a16:creationId xmlns:a16="http://schemas.microsoft.com/office/drawing/2014/main" id="{5D769CA3-75BB-4144-9ABE-12472AC2295C}"/>
              </a:ext>
            </a:extLst>
          </p:cNvPr>
          <p:cNvGraphicFramePr>
            <a:graphicFrameLocks noGrp="1"/>
          </p:cNvGraphicFramePr>
          <p:nvPr>
            <p:extLst>
              <p:ext uri="{D42A27DB-BD31-4B8C-83A1-F6EECF244321}">
                <p14:modId xmlns:p14="http://schemas.microsoft.com/office/powerpoint/2010/main" val="2397524315"/>
              </p:ext>
            </p:extLst>
          </p:nvPr>
        </p:nvGraphicFramePr>
        <p:xfrm>
          <a:off x="909655" y="1700728"/>
          <a:ext cx="4638152" cy="2898775"/>
        </p:xfrm>
        <a:graphic>
          <a:graphicData uri="http://schemas.openxmlformats.org/drawingml/2006/table">
            <a:tbl>
              <a:tblPr firstRow="1" bandRow="1">
                <a:tableStyleId>{5C22544A-7EE6-4342-B048-85BDC9FD1C3A}</a:tableStyleId>
              </a:tblPr>
              <a:tblGrid>
                <a:gridCol w="1159538">
                  <a:extLst>
                    <a:ext uri="{9D8B030D-6E8A-4147-A177-3AD203B41FA5}">
                      <a16:colId xmlns:a16="http://schemas.microsoft.com/office/drawing/2014/main" val="4025444873"/>
                    </a:ext>
                  </a:extLst>
                </a:gridCol>
                <a:gridCol w="1159538">
                  <a:extLst>
                    <a:ext uri="{9D8B030D-6E8A-4147-A177-3AD203B41FA5}">
                      <a16:colId xmlns:a16="http://schemas.microsoft.com/office/drawing/2014/main" val="1748526572"/>
                    </a:ext>
                  </a:extLst>
                </a:gridCol>
                <a:gridCol w="1159538">
                  <a:extLst>
                    <a:ext uri="{9D8B030D-6E8A-4147-A177-3AD203B41FA5}">
                      <a16:colId xmlns:a16="http://schemas.microsoft.com/office/drawing/2014/main" val="3277850352"/>
                    </a:ext>
                  </a:extLst>
                </a:gridCol>
                <a:gridCol w="1159538">
                  <a:extLst>
                    <a:ext uri="{9D8B030D-6E8A-4147-A177-3AD203B41FA5}">
                      <a16:colId xmlns:a16="http://schemas.microsoft.com/office/drawing/2014/main" val="4033629457"/>
                    </a:ext>
                  </a:extLst>
                </a:gridCol>
              </a:tblGrid>
              <a:tr h="898611">
                <a:tc>
                  <a:txBody>
                    <a:bodyPr/>
                    <a:lstStyle/>
                    <a:p>
                      <a:pPr algn="ctr"/>
                      <a:r>
                        <a:rPr lang="en-US" sz="1600" dirty="0"/>
                        <a:t>Foot—Floor distance mean (m)</a:t>
                      </a:r>
                      <a:endParaRPr lang="en-IL" sz="1600" dirty="0"/>
                    </a:p>
                  </a:txBody>
                  <a:tcPr anchor="ctr"/>
                </a:tc>
                <a:tc>
                  <a:txBody>
                    <a:bodyPr/>
                    <a:lstStyle/>
                    <a:p>
                      <a:pPr algn="ctr"/>
                      <a:r>
                        <a:rPr lang="en-US" sz="1600" dirty="0"/>
                        <a:t>Max consecutive time up (frames)</a:t>
                      </a:r>
                      <a:endParaRPr lang="en-IL" sz="1600" dirty="0"/>
                    </a:p>
                  </a:txBody>
                  <a:tcPr anchor="ctr"/>
                </a:tc>
                <a:tc>
                  <a:txBody>
                    <a:bodyPr/>
                    <a:lstStyle/>
                    <a:p>
                      <a:pPr algn="ctr"/>
                      <a:r>
                        <a:rPr lang="en-US" sz="1600" dirty="0"/>
                        <a:t>Shoulders y distance mean (m)</a:t>
                      </a:r>
                      <a:endParaRPr lang="en-IL" sz="1600" dirty="0"/>
                    </a:p>
                  </a:txBody>
                  <a:tcPr anchor="ctr"/>
                </a:tc>
                <a:tc>
                  <a:txBody>
                    <a:bodyPr/>
                    <a:lstStyle/>
                    <a:p>
                      <a:pPr algn="ctr"/>
                      <a:r>
                        <a:rPr lang="en-US" sz="1600" dirty="0"/>
                        <a:t>Score</a:t>
                      </a:r>
                      <a:endParaRPr lang="en-IL" sz="1600" dirty="0"/>
                    </a:p>
                  </a:txBody>
                  <a:tcPr anchor="ctr"/>
                </a:tc>
                <a:extLst>
                  <a:ext uri="{0D108BD9-81ED-4DB2-BD59-A6C34878D82A}">
                    <a16:rowId xmlns:a16="http://schemas.microsoft.com/office/drawing/2014/main" val="284374132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4</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465</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299305063"/>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8</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371</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0.03</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99724460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6</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300</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6</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3030516479"/>
                  </a:ext>
                </a:extLst>
              </a:tr>
              <a:tr h="366395">
                <a:tc>
                  <a:txBody>
                    <a:bodyPr/>
                    <a:lstStyle/>
                    <a:p>
                      <a:pPr algn="ctr" fontAlgn="b"/>
                      <a:r>
                        <a:rPr lang="en-IL" sz="1600" b="0" i="0" u="none" strike="noStrike" dirty="0">
                          <a:solidFill>
                            <a:srgbClr val="000000"/>
                          </a:solidFill>
                          <a:effectLst/>
                          <a:latin typeface="Calibri" panose="020F0502020204030204" pitchFamily="34" charset="0"/>
                        </a:rPr>
                        <a:t>0.2</a:t>
                      </a:r>
                      <a:r>
                        <a:rPr lang="en-US" sz="1600" b="0" i="0" u="none" strike="noStrike" dirty="0">
                          <a:solidFill>
                            <a:srgbClr val="000000"/>
                          </a:solidFill>
                          <a:effectLst/>
                          <a:latin typeface="Calibri" panose="020F0502020204030204" pitchFamily="34" charset="0"/>
                        </a:rPr>
                        <a:t>3</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a:solidFill>
                            <a:srgbClr val="000000"/>
                          </a:solidFill>
                          <a:effectLst/>
                          <a:latin typeface="Calibri" panose="020F0502020204030204" pitchFamily="34" charset="0"/>
                        </a:rPr>
                        <a:t>406</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0.02</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813360175"/>
                  </a:ext>
                </a:extLst>
              </a:tr>
              <a:tr h="366395">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7</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1278043231"/>
                  </a:ext>
                </a:extLst>
              </a:tr>
            </a:tbl>
          </a:graphicData>
        </a:graphic>
      </p:graphicFrame>
      <p:sp>
        <p:nvSpPr>
          <p:cNvPr id="7" name="Rectangle: Rounded Corners 6">
            <a:extLst>
              <a:ext uri="{FF2B5EF4-FFF2-40B4-BE49-F238E27FC236}">
                <a16:creationId xmlns:a16="http://schemas.microsoft.com/office/drawing/2014/main" id="{0A090CAB-BA7E-4B19-A73E-CD361FA11322}"/>
              </a:ext>
            </a:extLst>
          </p:cNvPr>
          <p:cNvSpPr/>
          <p:nvPr/>
        </p:nvSpPr>
        <p:spPr>
          <a:xfrm>
            <a:off x="7628098" y="1490527"/>
            <a:ext cx="2450400"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consecutive time up &gt;= 270</a:t>
            </a:r>
            <a:endParaRPr lang="en-IL" sz="1600" dirty="0"/>
          </a:p>
        </p:txBody>
      </p:sp>
      <p:graphicFrame>
        <p:nvGraphicFramePr>
          <p:cNvPr id="8" name="Table 10">
            <a:extLst>
              <a:ext uri="{FF2B5EF4-FFF2-40B4-BE49-F238E27FC236}">
                <a16:creationId xmlns:a16="http://schemas.microsoft.com/office/drawing/2014/main" id="{B6BC519D-7A69-48AE-B2CE-DE278D9F7BA1}"/>
              </a:ext>
            </a:extLst>
          </p:cNvPr>
          <p:cNvGraphicFramePr>
            <a:graphicFrameLocks noGrp="1"/>
          </p:cNvGraphicFramePr>
          <p:nvPr>
            <p:extLst>
              <p:ext uri="{D42A27DB-BD31-4B8C-83A1-F6EECF244321}">
                <p14:modId xmlns:p14="http://schemas.microsoft.com/office/powerpoint/2010/main" val="1830875956"/>
              </p:ext>
            </p:extLst>
          </p:nvPr>
        </p:nvGraphicFramePr>
        <p:xfrm>
          <a:off x="5932159" y="2447968"/>
          <a:ext cx="2689328" cy="1005840"/>
        </p:xfrm>
        <a:graphic>
          <a:graphicData uri="http://schemas.openxmlformats.org/drawingml/2006/table">
            <a:tbl>
              <a:tblPr firstRow="1" bandRow="1">
                <a:tableStyleId>{5C22544A-7EE6-4342-B048-85BDC9FD1C3A}</a:tableStyleId>
              </a:tblPr>
              <a:tblGrid>
                <a:gridCol w="1344664">
                  <a:extLst>
                    <a:ext uri="{9D8B030D-6E8A-4147-A177-3AD203B41FA5}">
                      <a16:colId xmlns:a16="http://schemas.microsoft.com/office/drawing/2014/main" val="2856373372"/>
                    </a:ext>
                  </a:extLst>
                </a:gridCol>
                <a:gridCol w="1344664">
                  <a:extLst>
                    <a:ext uri="{9D8B030D-6E8A-4147-A177-3AD203B41FA5}">
                      <a16:colId xmlns:a16="http://schemas.microsoft.com/office/drawing/2014/main" val="3071553404"/>
                    </a:ext>
                  </a:extLst>
                </a:gridCol>
              </a:tblGrid>
              <a:tr h="312771">
                <a:tc gridSpan="2">
                  <a:txBody>
                    <a:bodyPr/>
                    <a:lstStyle/>
                    <a:p>
                      <a:pPr algn="ctr"/>
                      <a:r>
                        <a:rPr lang="en-US" sz="1600" dirty="0"/>
                        <a:t>Score</a:t>
                      </a:r>
                      <a:endParaRPr lang="en-IL" sz="1600" dirty="0"/>
                    </a:p>
                  </a:txBody>
                  <a:tcPr anchor="ctr"/>
                </a:tc>
                <a:tc hMerge="1">
                  <a:txBody>
                    <a:bodyPr/>
                    <a:lstStyle/>
                    <a:p>
                      <a:endParaRPr lang="en-IL" dirty="0"/>
                    </a:p>
                  </a:txBody>
                  <a:tcPr/>
                </a:tc>
                <a:extLst>
                  <a:ext uri="{0D108BD9-81ED-4DB2-BD59-A6C34878D82A}">
                    <a16:rowId xmlns:a16="http://schemas.microsoft.com/office/drawing/2014/main" val="2660287793"/>
                  </a:ext>
                </a:extLst>
              </a:tr>
              <a:tr h="312771">
                <a:tc>
                  <a:txBody>
                    <a:bodyPr/>
                    <a:lstStyle/>
                    <a:p>
                      <a:pPr algn="ctr"/>
                      <a:r>
                        <a:rPr lang="en-US" sz="1600" b="1" dirty="0">
                          <a:solidFill>
                            <a:schemeClr val="accent1"/>
                          </a:solidFill>
                        </a:rPr>
                        <a:t>1</a:t>
                      </a:r>
                      <a:endParaRPr lang="en-IL" sz="1600" b="1" dirty="0">
                        <a:solidFill>
                          <a:schemeClr val="accent1"/>
                        </a:solidFill>
                      </a:endParaRPr>
                    </a:p>
                  </a:txBody>
                  <a:tcPr anchor="ctr"/>
                </a:tc>
                <a:tc>
                  <a:txBody>
                    <a:bodyPr/>
                    <a:lstStyle/>
                    <a:p>
                      <a:pPr algn="ctr"/>
                      <a:r>
                        <a:rPr lang="en-US" sz="1600" b="1" dirty="0">
                          <a:solidFill>
                            <a:schemeClr val="accent1"/>
                          </a:solidFill>
                        </a:rPr>
                        <a:t>4</a:t>
                      </a:r>
                      <a:endParaRPr lang="en-IL" sz="1600" b="1" dirty="0">
                        <a:solidFill>
                          <a:schemeClr val="accent1"/>
                        </a:solidFill>
                      </a:endParaRPr>
                    </a:p>
                  </a:txBody>
                  <a:tcPr anchor="ctr"/>
                </a:tc>
                <a:extLst>
                  <a:ext uri="{0D108BD9-81ED-4DB2-BD59-A6C34878D82A}">
                    <a16:rowId xmlns:a16="http://schemas.microsoft.com/office/drawing/2014/main" val="1770080333"/>
                  </a:ext>
                </a:extLst>
              </a:tr>
              <a:tr h="312771">
                <a:tc>
                  <a:txBody>
                    <a:bodyPr/>
                    <a:lstStyle/>
                    <a:p>
                      <a:pPr algn="ctr"/>
                      <a:r>
                        <a:rPr lang="en-US" sz="1600" dirty="0">
                          <a:solidFill>
                            <a:schemeClr val="accent1"/>
                          </a:solidFill>
                        </a:rPr>
                        <a:t>1</a:t>
                      </a:r>
                      <a:endParaRPr lang="en-IL" sz="1600" dirty="0">
                        <a:solidFill>
                          <a:schemeClr val="accent1"/>
                        </a:solidFill>
                      </a:endParaRPr>
                    </a:p>
                  </a:txBody>
                  <a:tcPr anchor="ctr"/>
                </a:tc>
                <a:tc>
                  <a:txBody>
                    <a:bodyPr/>
                    <a:lstStyle/>
                    <a:p>
                      <a:pPr algn="ctr"/>
                      <a:r>
                        <a:rPr lang="en-US" sz="1600" dirty="0">
                          <a:solidFill>
                            <a:schemeClr val="accent1"/>
                          </a:solidFill>
                        </a:rPr>
                        <a:t>3</a:t>
                      </a:r>
                      <a:endParaRPr lang="en-IL" sz="1600" dirty="0">
                        <a:solidFill>
                          <a:schemeClr val="accent1"/>
                        </a:solidFill>
                      </a:endParaRPr>
                    </a:p>
                  </a:txBody>
                  <a:tcPr anchor="ctr"/>
                </a:tc>
                <a:extLst>
                  <a:ext uri="{0D108BD9-81ED-4DB2-BD59-A6C34878D82A}">
                    <a16:rowId xmlns:a16="http://schemas.microsoft.com/office/drawing/2014/main" val="3980889767"/>
                  </a:ext>
                </a:extLst>
              </a:tr>
            </a:tbl>
          </a:graphicData>
        </a:graphic>
      </p:graphicFrame>
      <p:graphicFrame>
        <p:nvGraphicFramePr>
          <p:cNvPr id="18" name="Table 10">
            <a:extLst>
              <a:ext uri="{FF2B5EF4-FFF2-40B4-BE49-F238E27FC236}">
                <a16:creationId xmlns:a16="http://schemas.microsoft.com/office/drawing/2014/main" id="{C2609E11-D213-435B-8655-3D4BDE2C5AB1}"/>
              </a:ext>
            </a:extLst>
          </p:cNvPr>
          <p:cNvGraphicFramePr>
            <a:graphicFrameLocks noGrp="1"/>
          </p:cNvGraphicFramePr>
          <p:nvPr>
            <p:extLst>
              <p:ext uri="{D42A27DB-BD31-4B8C-83A1-F6EECF244321}">
                <p14:modId xmlns:p14="http://schemas.microsoft.com/office/powerpoint/2010/main" val="930450198"/>
              </p:ext>
            </p:extLst>
          </p:nvPr>
        </p:nvGraphicFramePr>
        <p:xfrm>
          <a:off x="9321802" y="2447968"/>
          <a:ext cx="2689328" cy="1005840"/>
        </p:xfrm>
        <a:graphic>
          <a:graphicData uri="http://schemas.openxmlformats.org/drawingml/2006/table">
            <a:tbl>
              <a:tblPr firstRow="1" bandRow="1">
                <a:tableStyleId>{5C22544A-7EE6-4342-B048-85BDC9FD1C3A}</a:tableStyleId>
              </a:tblPr>
              <a:tblGrid>
                <a:gridCol w="1344664">
                  <a:extLst>
                    <a:ext uri="{9D8B030D-6E8A-4147-A177-3AD203B41FA5}">
                      <a16:colId xmlns:a16="http://schemas.microsoft.com/office/drawing/2014/main" val="2856373372"/>
                    </a:ext>
                  </a:extLst>
                </a:gridCol>
                <a:gridCol w="1344664">
                  <a:extLst>
                    <a:ext uri="{9D8B030D-6E8A-4147-A177-3AD203B41FA5}">
                      <a16:colId xmlns:a16="http://schemas.microsoft.com/office/drawing/2014/main" val="3071553404"/>
                    </a:ext>
                  </a:extLst>
                </a:gridCol>
              </a:tblGrid>
              <a:tr h="312771">
                <a:tc gridSpan="2">
                  <a:txBody>
                    <a:bodyPr/>
                    <a:lstStyle/>
                    <a:p>
                      <a:pPr algn="ctr"/>
                      <a:r>
                        <a:rPr lang="en-US" sz="1600" dirty="0"/>
                        <a:t>Score</a:t>
                      </a:r>
                      <a:endParaRPr lang="en-IL" sz="1600" dirty="0"/>
                    </a:p>
                  </a:txBody>
                  <a:tcPr anchor="ctr"/>
                </a:tc>
                <a:tc hMerge="1">
                  <a:txBody>
                    <a:bodyPr/>
                    <a:lstStyle/>
                    <a:p>
                      <a:endParaRPr lang="en-IL" dirty="0"/>
                    </a:p>
                  </a:txBody>
                  <a:tcPr/>
                </a:tc>
                <a:extLst>
                  <a:ext uri="{0D108BD9-81ED-4DB2-BD59-A6C34878D82A}">
                    <a16:rowId xmlns:a16="http://schemas.microsoft.com/office/drawing/2014/main" val="2660287793"/>
                  </a:ext>
                </a:extLst>
              </a:tr>
              <a:tr h="312771">
                <a:tc>
                  <a:txBody>
                    <a:bodyPr/>
                    <a:lstStyle/>
                    <a:p>
                      <a:pPr algn="ctr"/>
                      <a:r>
                        <a:rPr lang="en-US" sz="1600" b="1" dirty="0">
                          <a:solidFill>
                            <a:schemeClr val="accent1"/>
                          </a:solidFill>
                        </a:rPr>
                        <a:t>1</a:t>
                      </a:r>
                      <a:endParaRPr lang="en-IL" sz="1600" b="1" dirty="0">
                        <a:solidFill>
                          <a:schemeClr val="accent1"/>
                        </a:solidFill>
                      </a:endParaRPr>
                    </a:p>
                  </a:txBody>
                  <a:tcPr anchor="ctr"/>
                </a:tc>
                <a:tc>
                  <a:txBody>
                    <a:bodyPr/>
                    <a:lstStyle/>
                    <a:p>
                      <a:pPr algn="ctr"/>
                      <a:r>
                        <a:rPr lang="en-US" sz="1600" b="1" dirty="0">
                          <a:solidFill>
                            <a:schemeClr val="accent1"/>
                          </a:solidFill>
                        </a:rPr>
                        <a:t>4</a:t>
                      </a:r>
                      <a:endParaRPr lang="en-IL" sz="1600" b="1" dirty="0">
                        <a:solidFill>
                          <a:schemeClr val="accent1"/>
                        </a:solidFill>
                      </a:endParaRPr>
                    </a:p>
                  </a:txBody>
                  <a:tcPr anchor="ctr"/>
                </a:tc>
                <a:extLst>
                  <a:ext uri="{0D108BD9-81ED-4DB2-BD59-A6C34878D82A}">
                    <a16:rowId xmlns:a16="http://schemas.microsoft.com/office/drawing/2014/main" val="1770080333"/>
                  </a:ext>
                </a:extLst>
              </a:tr>
              <a:tr h="312771">
                <a:tc>
                  <a:txBody>
                    <a:bodyPr/>
                    <a:lstStyle/>
                    <a:p>
                      <a:pPr algn="ctr"/>
                      <a:r>
                        <a:rPr lang="en-US" sz="1600" dirty="0">
                          <a:solidFill>
                            <a:schemeClr val="accent1"/>
                          </a:solidFill>
                        </a:rPr>
                        <a:t>1</a:t>
                      </a:r>
                      <a:endParaRPr lang="en-IL" sz="1600" dirty="0">
                        <a:solidFill>
                          <a:schemeClr val="accent1"/>
                        </a:solidFill>
                      </a:endParaRPr>
                    </a:p>
                  </a:txBody>
                  <a:tcPr anchor="ctr"/>
                </a:tc>
                <a:tc>
                  <a:txBody>
                    <a:bodyPr/>
                    <a:lstStyle/>
                    <a:p>
                      <a:pPr algn="ctr"/>
                      <a:r>
                        <a:rPr lang="en-US" sz="1600" dirty="0">
                          <a:solidFill>
                            <a:schemeClr val="accent1"/>
                          </a:solidFill>
                        </a:rPr>
                        <a:t>0</a:t>
                      </a:r>
                      <a:endParaRPr lang="en-IL" sz="1600" dirty="0">
                        <a:solidFill>
                          <a:schemeClr val="accent1"/>
                        </a:solidFill>
                      </a:endParaRPr>
                    </a:p>
                  </a:txBody>
                  <a:tcPr anchor="ctr"/>
                </a:tc>
                <a:extLst>
                  <a:ext uri="{0D108BD9-81ED-4DB2-BD59-A6C34878D82A}">
                    <a16:rowId xmlns:a16="http://schemas.microsoft.com/office/drawing/2014/main" val="3980889767"/>
                  </a:ext>
                </a:extLst>
              </a:tr>
            </a:tbl>
          </a:graphicData>
        </a:graphic>
      </p:graphicFrame>
      <p:grpSp>
        <p:nvGrpSpPr>
          <p:cNvPr id="23" name="Group 22">
            <a:extLst>
              <a:ext uri="{FF2B5EF4-FFF2-40B4-BE49-F238E27FC236}">
                <a16:creationId xmlns:a16="http://schemas.microsoft.com/office/drawing/2014/main" id="{FB7EA415-98A7-4A39-8746-70D903D25DA5}"/>
              </a:ext>
            </a:extLst>
          </p:cNvPr>
          <p:cNvGrpSpPr/>
          <p:nvPr/>
        </p:nvGrpSpPr>
        <p:grpSpPr>
          <a:xfrm>
            <a:off x="7276823" y="2009656"/>
            <a:ext cx="1576475" cy="448360"/>
            <a:chOff x="7276823" y="806984"/>
            <a:chExt cx="1576475" cy="448360"/>
          </a:xfrm>
        </p:grpSpPr>
        <p:cxnSp>
          <p:nvCxnSpPr>
            <p:cNvPr id="12" name="Straight Arrow Connector 11">
              <a:extLst>
                <a:ext uri="{FF2B5EF4-FFF2-40B4-BE49-F238E27FC236}">
                  <a16:creationId xmlns:a16="http://schemas.microsoft.com/office/drawing/2014/main" id="{EC5348D1-01EE-4164-907D-52AC1F0B0E91}"/>
                </a:ext>
              </a:extLst>
            </p:cNvPr>
            <p:cNvCxnSpPr>
              <a:cxnSpLocks/>
              <a:stCxn id="7" idx="2"/>
              <a:endCxn id="8" idx="0"/>
            </p:cNvCxnSpPr>
            <p:nvPr/>
          </p:nvCxnSpPr>
          <p:spPr>
            <a:xfrm flipH="1">
              <a:off x="7276823" y="806984"/>
              <a:ext cx="1576475" cy="448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C80050F-CBB7-4656-87B3-BF6403199DE0}"/>
                </a:ext>
              </a:extLst>
            </p:cNvPr>
            <p:cNvSpPr txBox="1"/>
            <p:nvPr/>
          </p:nvSpPr>
          <p:spPr>
            <a:xfrm>
              <a:off x="7336347" y="827080"/>
              <a:ext cx="602901" cy="338554"/>
            </a:xfrm>
            <a:prstGeom prst="rect">
              <a:avLst/>
            </a:prstGeom>
            <a:noFill/>
          </p:spPr>
          <p:txBody>
            <a:bodyPr wrap="square" rtlCol="0">
              <a:spAutoFit/>
            </a:bodyPr>
            <a:lstStyle/>
            <a:p>
              <a:pPr algn="ctr"/>
              <a:r>
                <a:rPr lang="en-US" sz="1600" dirty="0">
                  <a:solidFill>
                    <a:schemeClr val="accent1"/>
                  </a:solidFill>
                </a:rPr>
                <a:t>Yes</a:t>
              </a:r>
              <a:endParaRPr lang="en-IL" sz="1600" dirty="0">
                <a:solidFill>
                  <a:schemeClr val="accent1"/>
                </a:solidFill>
              </a:endParaRPr>
            </a:p>
          </p:txBody>
        </p:sp>
      </p:grpSp>
      <p:grpSp>
        <p:nvGrpSpPr>
          <p:cNvPr id="24" name="Group 23">
            <a:extLst>
              <a:ext uri="{FF2B5EF4-FFF2-40B4-BE49-F238E27FC236}">
                <a16:creationId xmlns:a16="http://schemas.microsoft.com/office/drawing/2014/main" id="{AD920B69-D0F1-4E6C-A5B9-FEE4D45CC54D}"/>
              </a:ext>
            </a:extLst>
          </p:cNvPr>
          <p:cNvGrpSpPr/>
          <p:nvPr/>
        </p:nvGrpSpPr>
        <p:grpSpPr>
          <a:xfrm>
            <a:off x="8853298" y="2009656"/>
            <a:ext cx="1813168" cy="448360"/>
            <a:chOff x="8853298" y="788432"/>
            <a:chExt cx="1813168" cy="448360"/>
          </a:xfrm>
        </p:grpSpPr>
        <p:cxnSp>
          <p:nvCxnSpPr>
            <p:cNvPr id="20" name="Straight Arrow Connector 19">
              <a:extLst>
                <a:ext uri="{FF2B5EF4-FFF2-40B4-BE49-F238E27FC236}">
                  <a16:creationId xmlns:a16="http://schemas.microsoft.com/office/drawing/2014/main" id="{C6E9F32F-BDBE-4C19-97D3-3C009AB65E8D}"/>
                </a:ext>
              </a:extLst>
            </p:cNvPr>
            <p:cNvCxnSpPr>
              <a:stCxn id="7" idx="2"/>
              <a:endCxn id="18" idx="0"/>
            </p:cNvCxnSpPr>
            <p:nvPr/>
          </p:nvCxnSpPr>
          <p:spPr>
            <a:xfrm>
              <a:off x="8853298" y="788432"/>
              <a:ext cx="1813168" cy="448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B1577F8-5DFC-462E-8E8A-61A7199026FA}"/>
                </a:ext>
              </a:extLst>
            </p:cNvPr>
            <p:cNvSpPr txBox="1"/>
            <p:nvPr/>
          </p:nvSpPr>
          <p:spPr>
            <a:xfrm>
              <a:off x="9806078" y="808528"/>
              <a:ext cx="602901" cy="338554"/>
            </a:xfrm>
            <a:prstGeom prst="rect">
              <a:avLst/>
            </a:prstGeom>
            <a:noFill/>
          </p:spPr>
          <p:txBody>
            <a:bodyPr wrap="square" rtlCol="0">
              <a:spAutoFit/>
            </a:bodyPr>
            <a:lstStyle/>
            <a:p>
              <a:pPr algn="ctr"/>
              <a:r>
                <a:rPr lang="en-US" sz="1600" dirty="0">
                  <a:solidFill>
                    <a:schemeClr val="accent1"/>
                  </a:solidFill>
                </a:rPr>
                <a:t>No</a:t>
              </a:r>
              <a:endParaRPr lang="en-IL" sz="1600" dirty="0">
                <a:solidFill>
                  <a:schemeClr val="accent1"/>
                </a:solidFill>
              </a:endParaRPr>
            </a:p>
          </p:txBody>
        </p:sp>
      </p:grpSp>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EEC50A39-FDF1-4A25-839B-CDEF3DDECAFF}"/>
                  </a:ext>
                </a:extLst>
              </p:cNvPr>
              <p:cNvSpPr/>
              <p:nvPr/>
            </p:nvSpPr>
            <p:spPr>
              <a:xfrm>
                <a:off x="5932159" y="3521661"/>
                <a:ext cx="2689328"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m:t>
                      </m:r>
                      <m:r>
                        <a:rPr lang="en-US" sz="1300" b="0" i="1" smtClean="0">
                          <a:latin typeface="Cambria Math" panose="02040503050406030204" pitchFamily="18" charset="0"/>
                        </a:rPr>
                        <m:t>1</m:t>
                      </m:r>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1</m:t>
                                  </m:r>
                                </m:num>
                                <m:den>
                                  <m:r>
                                    <a:rPr lang="en-US" sz="1300" b="0" i="1" smtClean="0">
                                      <a:latin typeface="Cambria Math" panose="02040503050406030204" pitchFamily="18" charset="0"/>
                                    </a:rPr>
                                    <m:t>4</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3</m:t>
                                  </m:r>
                                </m:num>
                                <m:den>
                                  <m:r>
                                    <a:rPr lang="en-US" sz="1300" b="0" i="1" smtClean="0">
                                      <a:latin typeface="Cambria Math" panose="02040503050406030204" pitchFamily="18" charset="0"/>
                                    </a:rPr>
                                    <m:t>4</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375</m:t>
                      </m:r>
                    </m:oMath>
                  </m:oMathPara>
                </a14:m>
                <a:endParaRPr lang="en-IL" sz="1300" b="1" dirty="0"/>
              </a:p>
            </p:txBody>
          </p:sp>
        </mc:Choice>
        <mc:Fallback xmlns="">
          <p:sp>
            <p:nvSpPr>
              <p:cNvPr id="82" name="Rectangle: Rounded Corners 81">
                <a:extLst>
                  <a:ext uri="{FF2B5EF4-FFF2-40B4-BE49-F238E27FC236}">
                    <a16:creationId xmlns:a16="http://schemas.microsoft.com/office/drawing/2014/main" id="{EEC50A39-FDF1-4A25-839B-CDEF3DDECAFF}"/>
                  </a:ext>
                </a:extLst>
              </p:cNvPr>
              <p:cNvSpPr>
                <a:spLocks noRot="1" noChangeAspect="1" noMove="1" noResize="1" noEditPoints="1" noAdjustHandles="1" noChangeArrowheads="1" noChangeShapeType="1" noTextEdit="1"/>
              </p:cNvSpPr>
              <p:nvPr/>
            </p:nvSpPr>
            <p:spPr>
              <a:xfrm>
                <a:off x="5932159" y="3521661"/>
                <a:ext cx="2689328" cy="509081"/>
              </a:xfrm>
              <a:prstGeom prst="round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3" name="Rectangle: Rounded Corners 82">
                <a:extLst>
                  <a:ext uri="{FF2B5EF4-FFF2-40B4-BE49-F238E27FC236}">
                    <a16:creationId xmlns:a16="http://schemas.microsoft.com/office/drawing/2014/main" id="{7A1DCB1B-E905-46D2-84F4-6B72A2550C2D}"/>
                  </a:ext>
                </a:extLst>
              </p:cNvPr>
              <p:cNvSpPr/>
              <p:nvPr/>
            </p:nvSpPr>
            <p:spPr>
              <a:xfrm>
                <a:off x="9319991" y="3521660"/>
                <a:ext cx="2689327"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m:t>
                      </m:r>
                      <m:r>
                        <a:rPr lang="en-US" sz="1300" b="0" i="1" smtClean="0">
                          <a:latin typeface="Cambria Math" panose="02040503050406030204" pitchFamily="18" charset="0"/>
                        </a:rPr>
                        <m:t>1</m:t>
                      </m:r>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1</m:t>
                                  </m:r>
                                </m:num>
                                <m:den>
                                  <m:r>
                                    <a:rPr lang="en-US" sz="1300" b="0" i="1" smtClean="0">
                                      <a:latin typeface="Cambria Math" panose="02040503050406030204" pitchFamily="18" charset="0"/>
                                    </a:rPr>
                                    <m:t>1</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0</m:t>
                                  </m:r>
                                </m:num>
                                <m:den>
                                  <m:r>
                                    <a:rPr lang="en-US" sz="1300" b="0" i="1" smtClean="0">
                                      <a:latin typeface="Cambria Math" panose="02040503050406030204" pitchFamily="18" charset="0"/>
                                    </a:rPr>
                                    <m:t>1</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r>
                        <a:rPr lang="en-US" sz="1300" b="0" i="1" smtClean="0">
                          <a:latin typeface="Cambria Math" panose="02040503050406030204" pitchFamily="18" charset="0"/>
                        </a:rPr>
                        <m:t>0</m:t>
                      </m:r>
                    </m:oMath>
                  </m:oMathPara>
                </a14:m>
                <a:endParaRPr lang="en-IL" sz="1300" b="1" dirty="0"/>
              </a:p>
            </p:txBody>
          </p:sp>
        </mc:Choice>
        <mc:Fallback xmlns="">
          <p:sp>
            <p:nvSpPr>
              <p:cNvPr id="83" name="Rectangle: Rounded Corners 82">
                <a:extLst>
                  <a:ext uri="{FF2B5EF4-FFF2-40B4-BE49-F238E27FC236}">
                    <a16:creationId xmlns:a16="http://schemas.microsoft.com/office/drawing/2014/main" id="{7A1DCB1B-E905-46D2-84F4-6B72A2550C2D}"/>
                  </a:ext>
                </a:extLst>
              </p:cNvPr>
              <p:cNvSpPr>
                <a:spLocks noRot="1" noChangeAspect="1" noMove="1" noResize="1" noEditPoints="1" noAdjustHandles="1" noChangeArrowheads="1" noChangeShapeType="1" noTextEdit="1"/>
              </p:cNvSpPr>
              <p:nvPr/>
            </p:nvSpPr>
            <p:spPr>
              <a:xfrm>
                <a:off x="9319991" y="3521660"/>
                <a:ext cx="2689327" cy="509081"/>
              </a:xfrm>
              <a:prstGeom prst="roundRect">
                <a:avLst/>
              </a:prstGeom>
              <a:blipFill>
                <a:blip r:embed="rId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4" name="Rectangle: Rounded Corners 83">
                <a:extLst>
                  <a:ext uri="{FF2B5EF4-FFF2-40B4-BE49-F238E27FC236}">
                    <a16:creationId xmlns:a16="http://schemas.microsoft.com/office/drawing/2014/main" id="{7FBAC345-7444-463C-8206-0B7183281C81}"/>
                  </a:ext>
                </a:extLst>
              </p:cNvPr>
              <p:cNvSpPr/>
              <p:nvPr/>
            </p:nvSpPr>
            <p:spPr>
              <a:xfrm>
                <a:off x="7006953" y="4688038"/>
                <a:ext cx="3692689"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m:t>
                      </m:r>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4</m:t>
                              </m:r>
                            </m:num>
                            <m:den>
                              <m:r>
                                <a:rPr lang="en-US" sz="1300" b="0" i="1" smtClean="0">
                                  <a:latin typeface="Cambria Math" panose="02040503050406030204" pitchFamily="18" charset="0"/>
                                </a:rPr>
                                <m:t>4</m:t>
                              </m:r>
                              <m:r>
                                <a:rPr lang="en-US" sz="1300" b="0" i="1" smtClean="0">
                                  <a:latin typeface="Cambria Math" panose="02040503050406030204" pitchFamily="18" charset="0"/>
                                </a:rPr>
                                <m:t>+</m:t>
                              </m:r>
                              <m:r>
                                <a:rPr lang="en-US" sz="1300" b="0" i="1" smtClean="0">
                                  <a:latin typeface="Cambria Math" panose="02040503050406030204" pitchFamily="18" charset="0"/>
                                </a:rPr>
                                <m:t>1</m:t>
                              </m:r>
                            </m:den>
                          </m:f>
                        </m:e>
                      </m:d>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38</m:t>
                      </m:r>
                      <m:r>
                        <a:rPr lang="en-US" sz="1300" b="0" i="1" smtClean="0">
                          <a:latin typeface="Cambria Math" panose="02040503050406030204" pitchFamily="18" charset="0"/>
                        </a:rPr>
                        <m:t>+</m:t>
                      </m:r>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1</m:t>
                              </m:r>
                            </m:num>
                            <m:den>
                              <m:r>
                                <a:rPr lang="en-US" sz="1300" b="0" i="1" smtClean="0">
                                  <a:latin typeface="Cambria Math" panose="02040503050406030204" pitchFamily="18" charset="0"/>
                                </a:rPr>
                                <m:t>4</m:t>
                              </m:r>
                              <m:r>
                                <a:rPr lang="en-US" sz="1300" b="0" i="1" smtClean="0">
                                  <a:latin typeface="Cambria Math" panose="02040503050406030204" pitchFamily="18" charset="0"/>
                                </a:rPr>
                                <m:t>+</m:t>
                              </m:r>
                              <m:r>
                                <a:rPr lang="en-US" sz="1300" b="0" i="1" smtClean="0">
                                  <a:latin typeface="Cambria Math" panose="02040503050406030204" pitchFamily="18" charset="0"/>
                                </a:rPr>
                                <m:t>1</m:t>
                              </m:r>
                            </m:den>
                          </m:f>
                        </m:e>
                      </m:d>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3</m:t>
                      </m:r>
                    </m:oMath>
                  </m:oMathPara>
                </a14:m>
                <a:endParaRPr lang="en-IL" sz="1300" b="1" dirty="0"/>
              </a:p>
            </p:txBody>
          </p:sp>
        </mc:Choice>
        <mc:Fallback xmlns="">
          <p:sp>
            <p:nvSpPr>
              <p:cNvPr id="84" name="Rectangle: Rounded Corners 83">
                <a:extLst>
                  <a:ext uri="{FF2B5EF4-FFF2-40B4-BE49-F238E27FC236}">
                    <a16:creationId xmlns:a16="http://schemas.microsoft.com/office/drawing/2014/main" id="{7FBAC345-7444-463C-8206-0B7183281C81}"/>
                  </a:ext>
                </a:extLst>
              </p:cNvPr>
              <p:cNvSpPr>
                <a:spLocks noRot="1" noChangeAspect="1" noMove="1" noResize="1" noEditPoints="1" noAdjustHandles="1" noChangeArrowheads="1" noChangeShapeType="1" noTextEdit="1"/>
              </p:cNvSpPr>
              <p:nvPr/>
            </p:nvSpPr>
            <p:spPr>
              <a:xfrm>
                <a:off x="7006953" y="4688038"/>
                <a:ext cx="3692689" cy="509081"/>
              </a:xfrm>
              <a:prstGeom prst="roundRect">
                <a:avLst/>
              </a:prstGeom>
              <a:blipFill>
                <a:blip r:embed="rId6"/>
                <a:stretch>
                  <a:fillRect/>
                </a:stretch>
              </a:blipFill>
            </p:spPr>
            <p:txBody>
              <a:bodyPr/>
              <a:lstStyle/>
              <a:p>
                <a:r>
                  <a:rPr lang="en-IL">
                    <a:noFill/>
                  </a:rPr>
                  <a:t> </a:t>
                </a:r>
              </a:p>
            </p:txBody>
          </p:sp>
        </mc:Fallback>
      </mc:AlternateContent>
      <p:sp>
        <p:nvSpPr>
          <p:cNvPr id="9" name="Slide Number Placeholder 8">
            <a:extLst>
              <a:ext uri="{FF2B5EF4-FFF2-40B4-BE49-F238E27FC236}">
                <a16:creationId xmlns:a16="http://schemas.microsoft.com/office/drawing/2014/main" id="{0AAC943C-934D-4142-B9A9-A3991E99FDEE}"/>
              </a:ext>
            </a:extLst>
          </p:cNvPr>
          <p:cNvSpPr>
            <a:spLocks noGrp="1"/>
          </p:cNvSpPr>
          <p:nvPr>
            <p:ph type="sldNum" sz="quarter" idx="12"/>
          </p:nvPr>
        </p:nvSpPr>
        <p:spPr/>
        <p:txBody>
          <a:bodyPr/>
          <a:lstStyle/>
          <a:p>
            <a:fld id="{7DFD2AC5-595F-4047-BFCB-F5D3BBDFAA35}" type="slidenum">
              <a:rPr lang="en-IL" smtClean="0"/>
              <a:pPr/>
              <a:t>14</a:t>
            </a:fld>
            <a:r>
              <a:rPr lang="en-US"/>
              <a:t>/46</a:t>
            </a:r>
            <a:endParaRPr lang="en-IL" dirty="0"/>
          </a:p>
        </p:txBody>
      </p:sp>
    </p:spTree>
    <p:custDataLst>
      <p:tags r:id="rId1"/>
    </p:custDataLst>
    <p:extLst>
      <p:ext uri="{BB962C8B-B14F-4D97-AF65-F5344CB8AC3E}">
        <p14:creationId xmlns:p14="http://schemas.microsoft.com/office/powerpoint/2010/main" val="2770234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a:xfrm>
            <a:off x="838200" y="365126"/>
            <a:ext cx="3944815" cy="700000"/>
          </a:xfrm>
        </p:spPr>
        <p:txBody>
          <a:bodyPr/>
          <a:lstStyle/>
          <a:p>
            <a:r>
              <a:rPr lang="en-US" u="sng" dirty="0">
                <a:uFill>
                  <a:solidFill>
                    <a:schemeClr val="accent2"/>
                  </a:solidFill>
                </a:uFill>
              </a:rPr>
              <a:t>Decision Trees</a:t>
            </a:r>
            <a:endParaRPr lang="en-IL" u="sng" dirty="0">
              <a:uFill>
                <a:solidFill>
                  <a:schemeClr val="accent2"/>
                </a:solidFill>
              </a:uFill>
            </a:endParaRPr>
          </a:p>
        </p:txBody>
      </p:sp>
      <p:graphicFrame>
        <p:nvGraphicFramePr>
          <p:cNvPr id="6" name="Table 6">
            <a:extLst>
              <a:ext uri="{FF2B5EF4-FFF2-40B4-BE49-F238E27FC236}">
                <a16:creationId xmlns:a16="http://schemas.microsoft.com/office/drawing/2014/main" id="{5D769CA3-75BB-4144-9ABE-12472AC2295C}"/>
              </a:ext>
            </a:extLst>
          </p:cNvPr>
          <p:cNvGraphicFramePr>
            <a:graphicFrameLocks noGrp="1"/>
          </p:cNvGraphicFramePr>
          <p:nvPr>
            <p:extLst>
              <p:ext uri="{D42A27DB-BD31-4B8C-83A1-F6EECF244321}">
                <p14:modId xmlns:p14="http://schemas.microsoft.com/office/powerpoint/2010/main" val="4032421978"/>
              </p:ext>
            </p:extLst>
          </p:nvPr>
        </p:nvGraphicFramePr>
        <p:xfrm>
          <a:off x="909655" y="1700728"/>
          <a:ext cx="4638152" cy="2898775"/>
        </p:xfrm>
        <a:graphic>
          <a:graphicData uri="http://schemas.openxmlformats.org/drawingml/2006/table">
            <a:tbl>
              <a:tblPr firstRow="1" bandRow="1">
                <a:tableStyleId>{5C22544A-7EE6-4342-B048-85BDC9FD1C3A}</a:tableStyleId>
              </a:tblPr>
              <a:tblGrid>
                <a:gridCol w="1159538">
                  <a:extLst>
                    <a:ext uri="{9D8B030D-6E8A-4147-A177-3AD203B41FA5}">
                      <a16:colId xmlns:a16="http://schemas.microsoft.com/office/drawing/2014/main" val="4025444873"/>
                    </a:ext>
                  </a:extLst>
                </a:gridCol>
                <a:gridCol w="1159538">
                  <a:extLst>
                    <a:ext uri="{9D8B030D-6E8A-4147-A177-3AD203B41FA5}">
                      <a16:colId xmlns:a16="http://schemas.microsoft.com/office/drawing/2014/main" val="1748526572"/>
                    </a:ext>
                  </a:extLst>
                </a:gridCol>
                <a:gridCol w="1159538">
                  <a:extLst>
                    <a:ext uri="{9D8B030D-6E8A-4147-A177-3AD203B41FA5}">
                      <a16:colId xmlns:a16="http://schemas.microsoft.com/office/drawing/2014/main" val="3277850352"/>
                    </a:ext>
                  </a:extLst>
                </a:gridCol>
                <a:gridCol w="1159538">
                  <a:extLst>
                    <a:ext uri="{9D8B030D-6E8A-4147-A177-3AD203B41FA5}">
                      <a16:colId xmlns:a16="http://schemas.microsoft.com/office/drawing/2014/main" val="4033629457"/>
                    </a:ext>
                  </a:extLst>
                </a:gridCol>
              </a:tblGrid>
              <a:tr h="898611">
                <a:tc>
                  <a:txBody>
                    <a:bodyPr/>
                    <a:lstStyle/>
                    <a:p>
                      <a:pPr algn="ctr"/>
                      <a:r>
                        <a:rPr lang="en-US" sz="1600" dirty="0"/>
                        <a:t>Foot—Floor distance mean (m)</a:t>
                      </a:r>
                      <a:endParaRPr lang="en-IL" sz="1600" dirty="0"/>
                    </a:p>
                  </a:txBody>
                  <a:tcPr anchor="ctr"/>
                </a:tc>
                <a:tc>
                  <a:txBody>
                    <a:bodyPr/>
                    <a:lstStyle/>
                    <a:p>
                      <a:pPr algn="ctr"/>
                      <a:r>
                        <a:rPr lang="en-US" sz="1600" dirty="0"/>
                        <a:t>Max consecutive time up (frames)</a:t>
                      </a:r>
                      <a:endParaRPr lang="en-IL" sz="1600" dirty="0"/>
                    </a:p>
                  </a:txBody>
                  <a:tcPr anchor="ctr"/>
                </a:tc>
                <a:tc>
                  <a:txBody>
                    <a:bodyPr/>
                    <a:lstStyle/>
                    <a:p>
                      <a:pPr algn="ctr"/>
                      <a:r>
                        <a:rPr lang="en-US" sz="1600" dirty="0"/>
                        <a:t>Shoulders y distance mean (m)</a:t>
                      </a:r>
                      <a:endParaRPr lang="en-IL" sz="1600" dirty="0"/>
                    </a:p>
                  </a:txBody>
                  <a:tcPr anchor="ctr"/>
                </a:tc>
                <a:tc>
                  <a:txBody>
                    <a:bodyPr/>
                    <a:lstStyle/>
                    <a:p>
                      <a:pPr algn="ctr"/>
                      <a:r>
                        <a:rPr lang="en-US" sz="1600" dirty="0"/>
                        <a:t>Score</a:t>
                      </a:r>
                      <a:endParaRPr lang="en-IL" sz="1600" dirty="0"/>
                    </a:p>
                  </a:txBody>
                  <a:tcPr anchor="ctr"/>
                </a:tc>
                <a:extLst>
                  <a:ext uri="{0D108BD9-81ED-4DB2-BD59-A6C34878D82A}">
                    <a16:rowId xmlns:a16="http://schemas.microsoft.com/office/drawing/2014/main" val="284374132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4</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465</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0.05</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299305063"/>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8</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371</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5</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99724460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6</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300</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5</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3030516479"/>
                  </a:ext>
                </a:extLst>
              </a:tr>
              <a:tr h="366395">
                <a:tc>
                  <a:txBody>
                    <a:bodyPr/>
                    <a:lstStyle/>
                    <a:p>
                      <a:pPr algn="ctr" fontAlgn="b"/>
                      <a:r>
                        <a:rPr lang="en-IL" sz="1600" b="0" i="0" u="none" strike="noStrike" dirty="0">
                          <a:solidFill>
                            <a:srgbClr val="000000"/>
                          </a:solidFill>
                          <a:effectLst/>
                          <a:latin typeface="Calibri" panose="020F0502020204030204" pitchFamily="34" charset="0"/>
                        </a:rPr>
                        <a:t>0.2</a:t>
                      </a:r>
                      <a:r>
                        <a:rPr lang="en-US" sz="1600" b="0" i="0" u="none" strike="noStrike" dirty="0">
                          <a:solidFill>
                            <a:srgbClr val="000000"/>
                          </a:solidFill>
                          <a:effectLst/>
                          <a:latin typeface="Calibri" panose="020F0502020204030204" pitchFamily="34" charset="0"/>
                        </a:rPr>
                        <a:t>3</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a:solidFill>
                            <a:srgbClr val="000000"/>
                          </a:solidFill>
                          <a:effectLst/>
                          <a:latin typeface="Calibri" panose="020F0502020204030204" pitchFamily="34" charset="0"/>
                        </a:rPr>
                        <a:t>406</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1</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813360175"/>
                  </a:ext>
                </a:extLst>
              </a:tr>
              <a:tr h="366395">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7</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0.05</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1278043231"/>
                  </a:ext>
                </a:extLst>
              </a:tr>
            </a:tbl>
          </a:graphicData>
        </a:graphic>
      </p:graphicFrame>
      <p:sp>
        <p:nvSpPr>
          <p:cNvPr id="7" name="Rectangle: Rounded Corners 6">
            <a:extLst>
              <a:ext uri="{FF2B5EF4-FFF2-40B4-BE49-F238E27FC236}">
                <a16:creationId xmlns:a16="http://schemas.microsoft.com/office/drawing/2014/main" id="{0A090CAB-BA7E-4B19-A73E-CD361FA11322}"/>
              </a:ext>
            </a:extLst>
          </p:cNvPr>
          <p:cNvSpPr/>
          <p:nvPr/>
        </p:nvSpPr>
        <p:spPr>
          <a:xfrm>
            <a:off x="7628098" y="1490527"/>
            <a:ext cx="2450400"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Shoulders y distance mean &gt;= 0.05</a:t>
            </a:r>
            <a:endParaRPr lang="en-IL" sz="1600" dirty="0"/>
          </a:p>
        </p:txBody>
      </p:sp>
      <p:graphicFrame>
        <p:nvGraphicFramePr>
          <p:cNvPr id="8" name="Table 10">
            <a:extLst>
              <a:ext uri="{FF2B5EF4-FFF2-40B4-BE49-F238E27FC236}">
                <a16:creationId xmlns:a16="http://schemas.microsoft.com/office/drawing/2014/main" id="{B6BC519D-7A69-48AE-B2CE-DE278D9F7BA1}"/>
              </a:ext>
            </a:extLst>
          </p:cNvPr>
          <p:cNvGraphicFramePr>
            <a:graphicFrameLocks noGrp="1"/>
          </p:cNvGraphicFramePr>
          <p:nvPr>
            <p:extLst>
              <p:ext uri="{D42A27DB-BD31-4B8C-83A1-F6EECF244321}">
                <p14:modId xmlns:p14="http://schemas.microsoft.com/office/powerpoint/2010/main" val="4001085141"/>
              </p:ext>
            </p:extLst>
          </p:nvPr>
        </p:nvGraphicFramePr>
        <p:xfrm>
          <a:off x="5932159" y="2447968"/>
          <a:ext cx="2689328" cy="1005840"/>
        </p:xfrm>
        <a:graphic>
          <a:graphicData uri="http://schemas.openxmlformats.org/drawingml/2006/table">
            <a:tbl>
              <a:tblPr firstRow="1" bandRow="1">
                <a:tableStyleId>{5C22544A-7EE6-4342-B048-85BDC9FD1C3A}</a:tableStyleId>
              </a:tblPr>
              <a:tblGrid>
                <a:gridCol w="1344664">
                  <a:extLst>
                    <a:ext uri="{9D8B030D-6E8A-4147-A177-3AD203B41FA5}">
                      <a16:colId xmlns:a16="http://schemas.microsoft.com/office/drawing/2014/main" val="2856373372"/>
                    </a:ext>
                  </a:extLst>
                </a:gridCol>
                <a:gridCol w="1344664">
                  <a:extLst>
                    <a:ext uri="{9D8B030D-6E8A-4147-A177-3AD203B41FA5}">
                      <a16:colId xmlns:a16="http://schemas.microsoft.com/office/drawing/2014/main" val="3071553404"/>
                    </a:ext>
                  </a:extLst>
                </a:gridCol>
              </a:tblGrid>
              <a:tr h="312771">
                <a:tc gridSpan="2">
                  <a:txBody>
                    <a:bodyPr/>
                    <a:lstStyle/>
                    <a:p>
                      <a:pPr algn="ctr"/>
                      <a:r>
                        <a:rPr lang="en-US" sz="1600" dirty="0"/>
                        <a:t>Score</a:t>
                      </a:r>
                      <a:endParaRPr lang="en-IL" sz="1600" dirty="0"/>
                    </a:p>
                  </a:txBody>
                  <a:tcPr anchor="ctr"/>
                </a:tc>
                <a:tc hMerge="1">
                  <a:txBody>
                    <a:bodyPr/>
                    <a:lstStyle/>
                    <a:p>
                      <a:endParaRPr lang="en-IL" dirty="0"/>
                    </a:p>
                  </a:txBody>
                  <a:tcPr/>
                </a:tc>
                <a:extLst>
                  <a:ext uri="{0D108BD9-81ED-4DB2-BD59-A6C34878D82A}">
                    <a16:rowId xmlns:a16="http://schemas.microsoft.com/office/drawing/2014/main" val="2660287793"/>
                  </a:ext>
                </a:extLst>
              </a:tr>
              <a:tr h="312771">
                <a:tc>
                  <a:txBody>
                    <a:bodyPr/>
                    <a:lstStyle/>
                    <a:p>
                      <a:pPr algn="ctr"/>
                      <a:r>
                        <a:rPr lang="en-US" sz="1600" b="1" dirty="0">
                          <a:solidFill>
                            <a:schemeClr val="accent1"/>
                          </a:solidFill>
                        </a:rPr>
                        <a:t>1</a:t>
                      </a:r>
                      <a:endParaRPr lang="en-IL" sz="1600" b="1" dirty="0">
                        <a:solidFill>
                          <a:schemeClr val="accent1"/>
                        </a:solidFill>
                      </a:endParaRPr>
                    </a:p>
                  </a:txBody>
                  <a:tcPr anchor="ctr"/>
                </a:tc>
                <a:tc>
                  <a:txBody>
                    <a:bodyPr/>
                    <a:lstStyle/>
                    <a:p>
                      <a:pPr algn="ctr"/>
                      <a:r>
                        <a:rPr lang="en-US" sz="1600" b="1" dirty="0">
                          <a:solidFill>
                            <a:schemeClr val="accent1"/>
                          </a:solidFill>
                        </a:rPr>
                        <a:t>4</a:t>
                      </a:r>
                      <a:endParaRPr lang="en-IL" sz="1600" b="1" dirty="0">
                        <a:solidFill>
                          <a:schemeClr val="accent1"/>
                        </a:solidFill>
                      </a:endParaRPr>
                    </a:p>
                  </a:txBody>
                  <a:tcPr anchor="ctr"/>
                </a:tc>
                <a:extLst>
                  <a:ext uri="{0D108BD9-81ED-4DB2-BD59-A6C34878D82A}">
                    <a16:rowId xmlns:a16="http://schemas.microsoft.com/office/drawing/2014/main" val="1770080333"/>
                  </a:ext>
                </a:extLst>
              </a:tr>
              <a:tr h="312771">
                <a:tc>
                  <a:txBody>
                    <a:bodyPr/>
                    <a:lstStyle/>
                    <a:p>
                      <a:pPr algn="ctr"/>
                      <a:r>
                        <a:rPr lang="en-US" sz="1600" dirty="0">
                          <a:solidFill>
                            <a:schemeClr val="accent1"/>
                          </a:solidFill>
                        </a:rPr>
                        <a:t>2</a:t>
                      </a:r>
                      <a:endParaRPr lang="en-IL" sz="1600" dirty="0">
                        <a:solidFill>
                          <a:schemeClr val="accent1"/>
                        </a:solidFill>
                      </a:endParaRPr>
                    </a:p>
                  </a:txBody>
                  <a:tcPr anchor="ctr"/>
                </a:tc>
                <a:tc>
                  <a:txBody>
                    <a:bodyPr/>
                    <a:lstStyle/>
                    <a:p>
                      <a:pPr algn="ctr"/>
                      <a:r>
                        <a:rPr lang="en-US" sz="1600" dirty="0">
                          <a:solidFill>
                            <a:schemeClr val="accent1"/>
                          </a:solidFill>
                        </a:rPr>
                        <a:t>2</a:t>
                      </a:r>
                      <a:endParaRPr lang="en-IL" sz="1600" dirty="0">
                        <a:solidFill>
                          <a:schemeClr val="accent1"/>
                        </a:solidFill>
                      </a:endParaRPr>
                    </a:p>
                  </a:txBody>
                  <a:tcPr anchor="ctr"/>
                </a:tc>
                <a:extLst>
                  <a:ext uri="{0D108BD9-81ED-4DB2-BD59-A6C34878D82A}">
                    <a16:rowId xmlns:a16="http://schemas.microsoft.com/office/drawing/2014/main" val="3980889767"/>
                  </a:ext>
                </a:extLst>
              </a:tr>
            </a:tbl>
          </a:graphicData>
        </a:graphic>
      </p:graphicFrame>
      <p:graphicFrame>
        <p:nvGraphicFramePr>
          <p:cNvPr id="18" name="Table 10">
            <a:extLst>
              <a:ext uri="{FF2B5EF4-FFF2-40B4-BE49-F238E27FC236}">
                <a16:creationId xmlns:a16="http://schemas.microsoft.com/office/drawing/2014/main" id="{C2609E11-D213-435B-8655-3D4BDE2C5AB1}"/>
              </a:ext>
            </a:extLst>
          </p:cNvPr>
          <p:cNvGraphicFramePr>
            <a:graphicFrameLocks noGrp="1"/>
          </p:cNvGraphicFramePr>
          <p:nvPr>
            <p:extLst>
              <p:ext uri="{D42A27DB-BD31-4B8C-83A1-F6EECF244321}">
                <p14:modId xmlns:p14="http://schemas.microsoft.com/office/powerpoint/2010/main" val="517627833"/>
              </p:ext>
            </p:extLst>
          </p:nvPr>
        </p:nvGraphicFramePr>
        <p:xfrm>
          <a:off x="9321802" y="2447968"/>
          <a:ext cx="2689328" cy="1005840"/>
        </p:xfrm>
        <a:graphic>
          <a:graphicData uri="http://schemas.openxmlformats.org/drawingml/2006/table">
            <a:tbl>
              <a:tblPr firstRow="1" bandRow="1">
                <a:tableStyleId>{5C22544A-7EE6-4342-B048-85BDC9FD1C3A}</a:tableStyleId>
              </a:tblPr>
              <a:tblGrid>
                <a:gridCol w="1344664">
                  <a:extLst>
                    <a:ext uri="{9D8B030D-6E8A-4147-A177-3AD203B41FA5}">
                      <a16:colId xmlns:a16="http://schemas.microsoft.com/office/drawing/2014/main" val="2856373372"/>
                    </a:ext>
                  </a:extLst>
                </a:gridCol>
                <a:gridCol w="1344664">
                  <a:extLst>
                    <a:ext uri="{9D8B030D-6E8A-4147-A177-3AD203B41FA5}">
                      <a16:colId xmlns:a16="http://schemas.microsoft.com/office/drawing/2014/main" val="3071553404"/>
                    </a:ext>
                  </a:extLst>
                </a:gridCol>
              </a:tblGrid>
              <a:tr h="312771">
                <a:tc gridSpan="2">
                  <a:txBody>
                    <a:bodyPr/>
                    <a:lstStyle/>
                    <a:p>
                      <a:pPr algn="ctr"/>
                      <a:r>
                        <a:rPr lang="en-US" sz="1600" dirty="0"/>
                        <a:t>Score</a:t>
                      </a:r>
                      <a:endParaRPr lang="en-IL" sz="1600" dirty="0"/>
                    </a:p>
                  </a:txBody>
                  <a:tcPr anchor="ctr"/>
                </a:tc>
                <a:tc hMerge="1">
                  <a:txBody>
                    <a:bodyPr/>
                    <a:lstStyle/>
                    <a:p>
                      <a:endParaRPr lang="en-IL" dirty="0"/>
                    </a:p>
                  </a:txBody>
                  <a:tcPr/>
                </a:tc>
                <a:extLst>
                  <a:ext uri="{0D108BD9-81ED-4DB2-BD59-A6C34878D82A}">
                    <a16:rowId xmlns:a16="http://schemas.microsoft.com/office/drawing/2014/main" val="2660287793"/>
                  </a:ext>
                </a:extLst>
              </a:tr>
              <a:tr h="312771">
                <a:tc>
                  <a:txBody>
                    <a:bodyPr/>
                    <a:lstStyle/>
                    <a:p>
                      <a:pPr algn="ctr"/>
                      <a:r>
                        <a:rPr lang="en-US" sz="1600" b="1" dirty="0">
                          <a:solidFill>
                            <a:schemeClr val="accent1"/>
                          </a:solidFill>
                        </a:rPr>
                        <a:t>1</a:t>
                      </a:r>
                      <a:endParaRPr lang="en-IL" sz="1600" b="1" dirty="0">
                        <a:solidFill>
                          <a:schemeClr val="accent1"/>
                        </a:solidFill>
                      </a:endParaRPr>
                    </a:p>
                  </a:txBody>
                  <a:tcPr anchor="ctr"/>
                </a:tc>
                <a:tc>
                  <a:txBody>
                    <a:bodyPr/>
                    <a:lstStyle/>
                    <a:p>
                      <a:pPr algn="ctr"/>
                      <a:r>
                        <a:rPr lang="en-US" sz="1600" b="1" dirty="0">
                          <a:solidFill>
                            <a:schemeClr val="accent1"/>
                          </a:solidFill>
                        </a:rPr>
                        <a:t>4</a:t>
                      </a:r>
                      <a:endParaRPr lang="en-IL" sz="1600" b="1" dirty="0">
                        <a:solidFill>
                          <a:schemeClr val="accent1"/>
                        </a:solidFill>
                      </a:endParaRPr>
                    </a:p>
                  </a:txBody>
                  <a:tcPr anchor="ctr"/>
                </a:tc>
                <a:extLst>
                  <a:ext uri="{0D108BD9-81ED-4DB2-BD59-A6C34878D82A}">
                    <a16:rowId xmlns:a16="http://schemas.microsoft.com/office/drawing/2014/main" val="1770080333"/>
                  </a:ext>
                </a:extLst>
              </a:tr>
              <a:tr h="312771">
                <a:tc>
                  <a:txBody>
                    <a:bodyPr/>
                    <a:lstStyle/>
                    <a:p>
                      <a:pPr algn="ctr"/>
                      <a:r>
                        <a:rPr lang="en-US" sz="1600" dirty="0">
                          <a:solidFill>
                            <a:schemeClr val="accent1"/>
                          </a:solidFill>
                        </a:rPr>
                        <a:t>0</a:t>
                      </a:r>
                      <a:endParaRPr lang="en-IL" sz="1600" dirty="0">
                        <a:solidFill>
                          <a:schemeClr val="accent1"/>
                        </a:solidFill>
                      </a:endParaRPr>
                    </a:p>
                  </a:txBody>
                  <a:tcPr anchor="ctr"/>
                </a:tc>
                <a:tc>
                  <a:txBody>
                    <a:bodyPr/>
                    <a:lstStyle/>
                    <a:p>
                      <a:pPr algn="ctr"/>
                      <a:r>
                        <a:rPr lang="en-US" sz="1600" dirty="0">
                          <a:solidFill>
                            <a:schemeClr val="accent1"/>
                          </a:solidFill>
                        </a:rPr>
                        <a:t>1</a:t>
                      </a:r>
                      <a:endParaRPr lang="en-IL" sz="1600" dirty="0">
                        <a:solidFill>
                          <a:schemeClr val="accent1"/>
                        </a:solidFill>
                      </a:endParaRPr>
                    </a:p>
                  </a:txBody>
                  <a:tcPr anchor="ctr"/>
                </a:tc>
                <a:extLst>
                  <a:ext uri="{0D108BD9-81ED-4DB2-BD59-A6C34878D82A}">
                    <a16:rowId xmlns:a16="http://schemas.microsoft.com/office/drawing/2014/main" val="3980889767"/>
                  </a:ext>
                </a:extLst>
              </a:tr>
            </a:tbl>
          </a:graphicData>
        </a:graphic>
      </p:graphicFrame>
      <p:grpSp>
        <p:nvGrpSpPr>
          <p:cNvPr id="23" name="Group 22">
            <a:extLst>
              <a:ext uri="{FF2B5EF4-FFF2-40B4-BE49-F238E27FC236}">
                <a16:creationId xmlns:a16="http://schemas.microsoft.com/office/drawing/2014/main" id="{FB7EA415-98A7-4A39-8746-70D903D25DA5}"/>
              </a:ext>
            </a:extLst>
          </p:cNvPr>
          <p:cNvGrpSpPr/>
          <p:nvPr/>
        </p:nvGrpSpPr>
        <p:grpSpPr>
          <a:xfrm>
            <a:off x="7276823" y="2009656"/>
            <a:ext cx="1576475" cy="448360"/>
            <a:chOff x="7276823" y="806984"/>
            <a:chExt cx="1576475" cy="448360"/>
          </a:xfrm>
        </p:grpSpPr>
        <p:cxnSp>
          <p:nvCxnSpPr>
            <p:cNvPr id="12" name="Straight Arrow Connector 11">
              <a:extLst>
                <a:ext uri="{FF2B5EF4-FFF2-40B4-BE49-F238E27FC236}">
                  <a16:creationId xmlns:a16="http://schemas.microsoft.com/office/drawing/2014/main" id="{EC5348D1-01EE-4164-907D-52AC1F0B0E91}"/>
                </a:ext>
              </a:extLst>
            </p:cNvPr>
            <p:cNvCxnSpPr>
              <a:cxnSpLocks/>
              <a:stCxn id="7" idx="2"/>
              <a:endCxn id="8" idx="0"/>
            </p:cNvCxnSpPr>
            <p:nvPr/>
          </p:nvCxnSpPr>
          <p:spPr>
            <a:xfrm flipH="1">
              <a:off x="7276823" y="806984"/>
              <a:ext cx="1576475" cy="448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C80050F-CBB7-4656-87B3-BF6403199DE0}"/>
                </a:ext>
              </a:extLst>
            </p:cNvPr>
            <p:cNvSpPr txBox="1"/>
            <p:nvPr/>
          </p:nvSpPr>
          <p:spPr>
            <a:xfrm>
              <a:off x="7336347" y="827080"/>
              <a:ext cx="602901" cy="338554"/>
            </a:xfrm>
            <a:prstGeom prst="rect">
              <a:avLst/>
            </a:prstGeom>
            <a:noFill/>
          </p:spPr>
          <p:txBody>
            <a:bodyPr wrap="square" rtlCol="0">
              <a:spAutoFit/>
            </a:bodyPr>
            <a:lstStyle/>
            <a:p>
              <a:pPr algn="ctr"/>
              <a:r>
                <a:rPr lang="en-US" sz="1600" dirty="0">
                  <a:solidFill>
                    <a:schemeClr val="accent1"/>
                  </a:solidFill>
                </a:rPr>
                <a:t>Yes</a:t>
              </a:r>
              <a:endParaRPr lang="en-IL" sz="1600" dirty="0">
                <a:solidFill>
                  <a:schemeClr val="accent1"/>
                </a:solidFill>
              </a:endParaRPr>
            </a:p>
          </p:txBody>
        </p:sp>
      </p:grpSp>
      <p:grpSp>
        <p:nvGrpSpPr>
          <p:cNvPr id="24" name="Group 23">
            <a:extLst>
              <a:ext uri="{FF2B5EF4-FFF2-40B4-BE49-F238E27FC236}">
                <a16:creationId xmlns:a16="http://schemas.microsoft.com/office/drawing/2014/main" id="{AD920B69-D0F1-4E6C-A5B9-FEE4D45CC54D}"/>
              </a:ext>
            </a:extLst>
          </p:cNvPr>
          <p:cNvGrpSpPr/>
          <p:nvPr/>
        </p:nvGrpSpPr>
        <p:grpSpPr>
          <a:xfrm>
            <a:off x="8853298" y="2009656"/>
            <a:ext cx="1813168" cy="448360"/>
            <a:chOff x="8853298" y="788432"/>
            <a:chExt cx="1813168" cy="448360"/>
          </a:xfrm>
        </p:grpSpPr>
        <p:cxnSp>
          <p:nvCxnSpPr>
            <p:cNvPr id="20" name="Straight Arrow Connector 19">
              <a:extLst>
                <a:ext uri="{FF2B5EF4-FFF2-40B4-BE49-F238E27FC236}">
                  <a16:creationId xmlns:a16="http://schemas.microsoft.com/office/drawing/2014/main" id="{C6E9F32F-BDBE-4C19-97D3-3C009AB65E8D}"/>
                </a:ext>
              </a:extLst>
            </p:cNvPr>
            <p:cNvCxnSpPr>
              <a:stCxn id="7" idx="2"/>
              <a:endCxn id="18" idx="0"/>
            </p:cNvCxnSpPr>
            <p:nvPr/>
          </p:nvCxnSpPr>
          <p:spPr>
            <a:xfrm>
              <a:off x="8853298" y="788432"/>
              <a:ext cx="1813168" cy="448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B1577F8-5DFC-462E-8E8A-61A7199026FA}"/>
                </a:ext>
              </a:extLst>
            </p:cNvPr>
            <p:cNvSpPr txBox="1"/>
            <p:nvPr/>
          </p:nvSpPr>
          <p:spPr>
            <a:xfrm>
              <a:off x="9806078" y="808528"/>
              <a:ext cx="602901" cy="338554"/>
            </a:xfrm>
            <a:prstGeom prst="rect">
              <a:avLst/>
            </a:prstGeom>
            <a:noFill/>
          </p:spPr>
          <p:txBody>
            <a:bodyPr wrap="square" rtlCol="0">
              <a:spAutoFit/>
            </a:bodyPr>
            <a:lstStyle/>
            <a:p>
              <a:pPr algn="ctr"/>
              <a:r>
                <a:rPr lang="en-US" sz="1600" dirty="0">
                  <a:solidFill>
                    <a:schemeClr val="accent1"/>
                  </a:solidFill>
                </a:rPr>
                <a:t>No</a:t>
              </a:r>
              <a:endParaRPr lang="en-IL" sz="1600" dirty="0">
                <a:solidFill>
                  <a:schemeClr val="accent1"/>
                </a:solidFill>
              </a:endParaRPr>
            </a:p>
          </p:txBody>
        </p:sp>
      </p:grpSp>
      <mc:AlternateContent xmlns:mc="http://schemas.openxmlformats.org/markup-compatibility/2006" xmlns:a14="http://schemas.microsoft.com/office/drawing/2010/main">
        <mc:Choice Requires="a14">
          <p:sp>
            <p:nvSpPr>
              <p:cNvPr id="82" name="Rectangle: Rounded Corners 81">
                <a:extLst>
                  <a:ext uri="{FF2B5EF4-FFF2-40B4-BE49-F238E27FC236}">
                    <a16:creationId xmlns:a16="http://schemas.microsoft.com/office/drawing/2014/main" id="{EEC50A39-FDF1-4A25-839B-CDEF3DDECAFF}"/>
                  </a:ext>
                </a:extLst>
              </p:cNvPr>
              <p:cNvSpPr/>
              <p:nvPr/>
            </p:nvSpPr>
            <p:spPr>
              <a:xfrm>
                <a:off x="5932159" y="3521661"/>
                <a:ext cx="2689328"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m:t>
                      </m:r>
                      <m:r>
                        <a:rPr lang="en-US" sz="1300" b="0" i="1" smtClean="0">
                          <a:latin typeface="Cambria Math" panose="02040503050406030204" pitchFamily="18" charset="0"/>
                        </a:rPr>
                        <m:t>1</m:t>
                      </m:r>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2</m:t>
                                  </m:r>
                                </m:num>
                                <m:den>
                                  <m:r>
                                    <a:rPr lang="en-US" sz="1300" b="0" i="1" smtClean="0">
                                      <a:latin typeface="Cambria Math" panose="02040503050406030204" pitchFamily="18" charset="0"/>
                                    </a:rPr>
                                    <m:t>4</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2</m:t>
                                  </m:r>
                                </m:num>
                                <m:den>
                                  <m:r>
                                    <a:rPr lang="en-US" sz="1300" b="0" i="1" smtClean="0">
                                      <a:latin typeface="Cambria Math" panose="02040503050406030204" pitchFamily="18" charset="0"/>
                                    </a:rPr>
                                    <m:t>4</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5</m:t>
                      </m:r>
                    </m:oMath>
                  </m:oMathPara>
                </a14:m>
                <a:endParaRPr lang="en-IL" sz="1300" b="1" dirty="0"/>
              </a:p>
            </p:txBody>
          </p:sp>
        </mc:Choice>
        <mc:Fallback xmlns="">
          <p:sp>
            <p:nvSpPr>
              <p:cNvPr id="82" name="Rectangle: Rounded Corners 81">
                <a:extLst>
                  <a:ext uri="{FF2B5EF4-FFF2-40B4-BE49-F238E27FC236}">
                    <a16:creationId xmlns:a16="http://schemas.microsoft.com/office/drawing/2014/main" id="{EEC50A39-FDF1-4A25-839B-CDEF3DDECAFF}"/>
                  </a:ext>
                </a:extLst>
              </p:cNvPr>
              <p:cNvSpPr>
                <a:spLocks noRot="1" noChangeAspect="1" noMove="1" noResize="1" noEditPoints="1" noAdjustHandles="1" noChangeArrowheads="1" noChangeShapeType="1" noTextEdit="1"/>
              </p:cNvSpPr>
              <p:nvPr/>
            </p:nvSpPr>
            <p:spPr>
              <a:xfrm>
                <a:off x="5932159" y="3521661"/>
                <a:ext cx="2689328" cy="509081"/>
              </a:xfrm>
              <a:prstGeom prst="roundRect">
                <a:avLst/>
              </a:prstGeom>
              <a:blipFill>
                <a:blip r:embed="rId4"/>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3" name="Rectangle: Rounded Corners 82">
                <a:extLst>
                  <a:ext uri="{FF2B5EF4-FFF2-40B4-BE49-F238E27FC236}">
                    <a16:creationId xmlns:a16="http://schemas.microsoft.com/office/drawing/2014/main" id="{7A1DCB1B-E905-46D2-84F4-6B72A2550C2D}"/>
                  </a:ext>
                </a:extLst>
              </p:cNvPr>
              <p:cNvSpPr/>
              <p:nvPr/>
            </p:nvSpPr>
            <p:spPr>
              <a:xfrm>
                <a:off x="9319991" y="3521660"/>
                <a:ext cx="2689327"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m:t>
                      </m:r>
                      <m:r>
                        <a:rPr lang="en-US" sz="1300" b="0" i="1" smtClean="0">
                          <a:latin typeface="Cambria Math" panose="02040503050406030204" pitchFamily="18" charset="0"/>
                        </a:rPr>
                        <m:t>1</m:t>
                      </m:r>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0</m:t>
                                  </m:r>
                                </m:num>
                                <m:den>
                                  <m:r>
                                    <a:rPr lang="en-US" sz="1300" b="0" i="1" smtClean="0">
                                      <a:latin typeface="Cambria Math" panose="02040503050406030204" pitchFamily="18" charset="0"/>
                                    </a:rPr>
                                    <m:t>1</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sSup>
                        <m:sSupPr>
                          <m:ctrlPr>
                            <a:rPr lang="en-US" sz="1300" b="0" i="1" smtClean="0">
                              <a:latin typeface="Cambria Math" panose="02040503050406030204" pitchFamily="18" charset="0"/>
                            </a:rPr>
                          </m:ctrlPr>
                        </m:sSupPr>
                        <m:e>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1</m:t>
                                  </m:r>
                                </m:num>
                                <m:den>
                                  <m:r>
                                    <a:rPr lang="en-US" sz="1300" b="0" i="1" smtClean="0">
                                      <a:latin typeface="Cambria Math" panose="02040503050406030204" pitchFamily="18" charset="0"/>
                                    </a:rPr>
                                    <m:t>1</m:t>
                                  </m:r>
                                </m:den>
                              </m:f>
                            </m:e>
                          </m:d>
                        </m:e>
                        <m:sup>
                          <m:r>
                            <a:rPr lang="en-US" sz="1300" b="0" i="1" smtClean="0">
                              <a:latin typeface="Cambria Math" panose="02040503050406030204" pitchFamily="18" charset="0"/>
                            </a:rPr>
                            <m:t>2</m:t>
                          </m:r>
                        </m:sup>
                      </m:sSup>
                      <m:r>
                        <a:rPr lang="en-US" sz="1300" b="0" i="1" smtClean="0">
                          <a:latin typeface="Cambria Math" panose="02040503050406030204" pitchFamily="18" charset="0"/>
                        </a:rPr>
                        <m:t>=</m:t>
                      </m:r>
                      <m:r>
                        <a:rPr lang="en-US" sz="1300" b="0" i="1" smtClean="0">
                          <a:latin typeface="Cambria Math" panose="02040503050406030204" pitchFamily="18" charset="0"/>
                        </a:rPr>
                        <m:t>0</m:t>
                      </m:r>
                    </m:oMath>
                  </m:oMathPara>
                </a14:m>
                <a:endParaRPr lang="en-IL" sz="1300" b="1" dirty="0"/>
              </a:p>
            </p:txBody>
          </p:sp>
        </mc:Choice>
        <mc:Fallback xmlns="">
          <p:sp>
            <p:nvSpPr>
              <p:cNvPr id="83" name="Rectangle: Rounded Corners 82">
                <a:extLst>
                  <a:ext uri="{FF2B5EF4-FFF2-40B4-BE49-F238E27FC236}">
                    <a16:creationId xmlns:a16="http://schemas.microsoft.com/office/drawing/2014/main" id="{7A1DCB1B-E905-46D2-84F4-6B72A2550C2D}"/>
                  </a:ext>
                </a:extLst>
              </p:cNvPr>
              <p:cNvSpPr>
                <a:spLocks noRot="1" noChangeAspect="1" noMove="1" noResize="1" noEditPoints="1" noAdjustHandles="1" noChangeArrowheads="1" noChangeShapeType="1" noTextEdit="1"/>
              </p:cNvSpPr>
              <p:nvPr/>
            </p:nvSpPr>
            <p:spPr>
              <a:xfrm>
                <a:off x="9319991" y="3521660"/>
                <a:ext cx="2689327" cy="509081"/>
              </a:xfrm>
              <a:prstGeom prst="roundRect">
                <a:avLst/>
              </a:prstGeom>
              <a:blipFill>
                <a:blip r:embed="rId5"/>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84" name="Rectangle: Rounded Corners 83">
                <a:extLst>
                  <a:ext uri="{FF2B5EF4-FFF2-40B4-BE49-F238E27FC236}">
                    <a16:creationId xmlns:a16="http://schemas.microsoft.com/office/drawing/2014/main" id="{7FBAC345-7444-463C-8206-0B7183281C81}"/>
                  </a:ext>
                </a:extLst>
              </p:cNvPr>
              <p:cNvSpPr/>
              <p:nvPr/>
            </p:nvSpPr>
            <p:spPr>
              <a:xfrm>
                <a:off x="7006953" y="4688038"/>
                <a:ext cx="3692689"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m:t>
                      </m:r>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4</m:t>
                              </m:r>
                            </m:num>
                            <m:den>
                              <m:r>
                                <a:rPr lang="en-US" sz="1300" b="0" i="1" smtClean="0">
                                  <a:latin typeface="Cambria Math" panose="02040503050406030204" pitchFamily="18" charset="0"/>
                                </a:rPr>
                                <m:t>4</m:t>
                              </m:r>
                              <m:r>
                                <a:rPr lang="en-US" sz="1300" b="0" i="1" smtClean="0">
                                  <a:latin typeface="Cambria Math" panose="02040503050406030204" pitchFamily="18" charset="0"/>
                                </a:rPr>
                                <m:t>+</m:t>
                              </m:r>
                              <m:r>
                                <a:rPr lang="en-US" sz="1300" b="0" i="1" smtClean="0">
                                  <a:latin typeface="Cambria Math" panose="02040503050406030204" pitchFamily="18" charset="0"/>
                                </a:rPr>
                                <m:t>1</m:t>
                              </m:r>
                            </m:den>
                          </m:f>
                        </m:e>
                      </m:d>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5</m:t>
                      </m:r>
                      <m:r>
                        <a:rPr lang="en-US" sz="1300" b="0" i="1" smtClean="0">
                          <a:latin typeface="Cambria Math" panose="02040503050406030204" pitchFamily="18" charset="0"/>
                        </a:rPr>
                        <m:t>+</m:t>
                      </m:r>
                      <m:d>
                        <m:dPr>
                          <m:ctrlPr>
                            <a:rPr lang="en-US" sz="1300" b="0" i="1" smtClean="0">
                              <a:latin typeface="Cambria Math" panose="02040503050406030204" pitchFamily="18" charset="0"/>
                            </a:rPr>
                          </m:ctrlPr>
                        </m:dPr>
                        <m:e>
                          <m:f>
                            <m:fPr>
                              <m:ctrlPr>
                                <a:rPr lang="en-US" sz="1300" b="0" i="1" smtClean="0">
                                  <a:latin typeface="Cambria Math" panose="02040503050406030204" pitchFamily="18" charset="0"/>
                                </a:rPr>
                              </m:ctrlPr>
                            </m:fPr>
                            <m:num>
                              <m:r>
                                <a:rPr lang="en-US" sz="1300" b="0" i="1" smtClean="0">
                                  <a:latin typeface="Cambria Math" panose="02040503050406030204" pitchFamily="18" charset="0"/>
                                </a:rPr>
                                <m:t>1</m:t>
                              </m:r>
                            </m:num>
                            <m:den>
                              <m:r>
                                <a:rPr lang="en-US" sz="1300" b="0" i="1" smtClean="0">
                                  <a:latin typeface="Cambria Math" panose="02040503050406030204" pitchFamily="18" charset="0"/>
                                </a:rPr>
                                <m:t>4</m:t>
                              </m:r>
                              <m:r>
                                <a:rPr lang="en-US" sz="1300" b="0" i="1" smtClean="0">
                                  <a:latin typeface="Cambria Math" panose="02040503050406030204" pitchFamily="18" charset="0"/>
                                </a:rPr>
                                <m:t>+</m:t>
                              </m:r>
                              <m:r>
                                <a:rPr lang="en-US" sz="1300" b="0" i="1" smtClean="0">
                                  <a:latin typeface="Cambria Math" panose="02040503050406030204" pitchFamily="18" charset="0"/>
                                </a:rPr>
                                <m:t>1</m:t>
                              </m:r>
                            </m:den>
                          </m:f>
                        </m:e>
                      </m:d>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0</m:t>
                      </m:r>
                      <m:r>
                        <a:rPr lang="en-US" sz="1300" b="0" i="1" smtClean="0">
                          <a:latin typeface="Cambria Math" panose="02040503050406030204" pitchFamily="18" charset="0"/>
                        </a:rPr>
                        <m:t>.</m:t>
                      </m:r>
                      <m:r>
                        <a:rPr lang="en-US" sz="1300" b="0" i="1" smtClean="0">
                          <a:latin typeface="Cambria Math" panose="02040503050406030204" pitchFamily="18" charset="0"/>
                        </a:rPr>
                        <m:t>4</m:t>
                      </m:r>
                    </m:oMath>
                  </m:oMathPara>
                </a14:m>
                <a:endParaRPr lang="en-IL" sz="1300" b="1" dirty="0"/>
              </a:p>
            </p:txBody>
          </p:sp>
        </mc:Choice>
        <mc:Fallback xmlns="">
          <p:sp>
            <p:nvSpPr>
              <p:cNvPr id="84" name="Rectangle: Rounded Corners 83">
                <a:extLst>
                  <a:ext uri="{FF2B5EF4-FFF2-40B4-BE49-F238E27FC236}">
                    <a16:creationId xmlns:a16="http://schemas.microsoft.com/office/drawing/2014/main" id="{7FBAC345-7444-463C-8206-0B7183281C81}"/>
                  </a:ext>
                </a:extLst>
              </p:cNvPr>
              <p:cNvSpPr>
                <a:spLocks noRot="1" noChangeAspect="1" noMove="1" noResize="1" noEditPoints="1" noAdjustHandles="1" noChangeArrowheads="1" noChangeShapeType="1" noTextEdit="1"/>
              </p:cNvSpPr>
              <p:nvPr/>
            </p:nvSpPr>
            <p:spPr>
              <a:xfrm>
                <a:off x="7006953" y="4688038"/>
                <a:ext cx="3692689" cy="509081"/>
              </a:xfrm>
              <a:prstGeom prst="roundRect">
                <a:avLst/>
              </a:prstGeom>
              <a:blipFill>
                <a:blip r:embed="rId6"/>
                <a:stretch>
                  <a:fillRect/>
                </a:stretch>
              </a:blipFill>
            </p:spPr>
            <p:txBody>
              <a:bodyPr/>
              <a:lstStyle/>
              <a:p>
                <a:r>
                  <a:rPr lang="en-IL">
                    <a:noFill/>
                  </a:rPr>
                  <a:t> </a:t>
                </a:r>
              </a:p>
            </p:txBody>
          </p:sp>
        </mc:Fallback>
      </mc:AlternateContent>
      <p:sp>
        <p:nvSpPr>
          <p:cNvPr id="9" name="Slide Number Placeholder 8">
            <a:extLst>
              <a:ext uri="{FF2B5EF4-FFF2-40B4-BE49-F238E27FC236}">
                <a16:creationId xmlns:a16="http://schemas.microsoft.com/office/drawing/2014/main" id="{6D970B92-E4EF-4676-AE75-CAB73B5C35DB}"/>
              </a:ext>
            </a:extLst>
          </p:cNvPr>
          <p:cNvSpPr>
            <a:spLocks noGrp="1"/>
          </p:cNvSpPr>
          <p:nvPr>
            <p:ph type="sldNum" sz="quarter" idx="12"/>
          </p:nvPr>
        </p:nvSpPr>
        <p:spPr/>
        <p:txBody>
          <a:bodyPr/>
          <a:lstStyle/>
          <a:p>
            <a:fld id="{7DFD2AC5-595F-4047-BFCB-F5D3BBDFAA35}" type="slidenum">
              <a:rPr lang="en-IL" smtClean="0"/>
              <a:pPr/>
              <a:t>15</a:t>
            </a:fld>
            <a:r>
              <a:rPr lang="en-US"/>
              <a:t>/46</a:t>
            </a:r>
            <a:endParaRPr lang="en-IL" dirty="0"/>
          </a:p>
        </p:txBody>
      </p:sp>
    </p:spTree>
    <p:custDataLst>
      <p:tags r:id="rId1"/>
    </p:custDataLst>
    <p:extLst>
      <p:ext uri="{BB962C8B-B14F-4D97-AF65-F5344CB8AC3E}">
        <p14:creationId xmlns:p14="http://schemas.microsoft.com/office/powerpoint/2010/main" val="797143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a:xfrm>
            <a:off x="838200" y="365126"/>
            <a:ext cx="3944815" cy="700000"/>
          </a:xfrm>
        </p:spPr>
        <p:txBody>
          <a:bodyPr/>
          <a:lstStyle/>
          <a:p>
            <a:r>
              <a:rPr lang="en-US" u="sng" dirty="0">
                <a:uFill>
                  <a:solidFill>
                    <a:schemeClr val="accent2"/>
                  </a:solidFill>
                </a:uFill>
              </a:rPr>
              <a:t>Decision Trees</a:t>
            </a:r>
            <a:endParaRPr lang="en-IL" u="sng" dirty="0">
              <a:uFill>
                <a:solidFill>
                  <a:schemeClr val="accent2"/>
                </a:solidFill>
              </a:uFill>
            </a:endParaRPr>
          </a:p>
        </p:txBody>
      </p:sp>
      <p:grpSp>
        <p:nvGrpSpPr>
          <p:cNvPr id="9" name="Group 8">
            <a:extLst>
              <a:ext uri="{FF2B5EF4-FFF2-40B4-BE49-F238E27FC236}">
                <a16:creationId xmlns:a16="http://schemas.microsoft.com/office/drawing/2014/main" id="{9B863683-281D-4A42-9D77-846115CB0CDE}"/>
              </a:ext>
            </a:extLst>
          </p:cNvPr>
          <p:cNvGrpSpPr/>
          <p:nvPr/>
        </p:nvGrpSpPr>
        <p:grpSpPr>
          <a:xfrm>
            <a:off x="7941549" y="2376970"/>
            <a:ext cx="2450400" cy="1358594"/>
            <a:chOff x="7941549" y="2376970"/>
            <a:chExt cx="2450400" cy="1358594"/>
          </a:xfrm>
        </p:grpSpPr>
        <p:sp>
          <p:nvSpPr>
            <p:cNvPr id="27" name="Rectangle: Rounded Corners 26">
              <a:extLst>
                <a:ext uri="{FF2B5EF4-FFF2-40B4-BE49-F238E27FC236}">
                  <a16:creationId xmlns:a16="http://schemas.microsoft.com/office/drawing/2014/main" id="{0DD45800-4D96-470A-8346-8B5B7492D0B0}"/>
                </a:ext>
              </a:extLst>
            </p:cNvPr>
            <p:cNvSpPr/>
            <p:nvPr/>
          </p:nvSpPr>
          <p:spPr>
            <a:xfrm>
              <a:off x="7941549" y="2376970"/>
              <a:ext cx="2450400"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Shoulders y distance mean</a:t>
              </a:r>
              <a:endParaRPr lang="en-IL" sz="1600" dirty="0"/>
            </a:p>
          </p:txBody>
        </p:sp>
        <mc:AlternateContent xmlns:mc="http://schemas.openxmlformats.org/markup-compatibility/2006" xmlns:a14="http://schemas.microsoft.com/office/drawing/2010/main">
          <mc:Choice Requires="a14">
            <p:sp>
              <p:nvSpPr>
                <p:cNvPr id="28" name="Rectangle: Rounded Corners 27">
                  <a:extLst>
                    <a:ext uri="{FF2B5EF4-FFF2-40B4-BE49-F238E27FC236}">
                      <a16:creationId xmlns:a16="http://schemas.microsoft.com/office/drawing/2014/main" id="{5953BEEE-916E-4201-9369-28214F0465F6}"/>
                    </a:ext>
                  </a:extLst>
                </p:cNvPr>
                <p:cNvSpPr/>
                <p:nvPr/>
              </p:nvSpPr>
              <p:spPr>
                <a:xfrm>
                  <a:off x="8498160" y="3226483"/>
                  <a:ext cx="1337178"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=0.40</m:t>
                        </m:r>
                      </m:oMath>
                    </m:oMathPara>
                  </a14:m>
                  <a:endParaRPr lang="en-IL" sz="1300" b="1" dirty="0"/>
                </a:p>
              </p:txBody>
            </p:sp>
          </mc:Choice>
          <mc:Fallback xmlns="">
            <p:sp>
              <p:nvSpPr>
                <p:cNvPr id="28" name="Rectangle: Rounded Corners 27">
                  <a:extLst>
                    <a:ext uri="{FF2B5EF4-FFF2-40B4-BE49-F238E27FC236}">
                      <a16:creationId xmlns:a16="http://schemas.microsoft.com/office/drawing/2014/main" id="{5953BEEE-916E-4201-9369-28214F0465F6}"/>
                    </a:ext>
                  </a:extLst>
                </p:cNvPr>
                <p:cNvSpPr>
                  <a:spLocks noRot="1" noChangeAspect="1" noMove="1" noResize="1" noEditPoints="1" noAdjustHandles="1" noChangeArrowheads="1" noChangeShapeType="1" noTextEdit="1"/>
                </p:cNvSpPr>
                <p:nvPr/>
              </p:nvSpPr>
              <p:spPr>
                <a:xfrm>
                  <a:off x="8498160" y="3226483"/>
                  <a:ext cx="1337178" cy="509081"/>
                </a:xfrm>
                <a:prstGeom prst="roundRect">
                  <a:avLst/>
                </a:prstGeom>
                <a:blipFill>
                  <a:blip r:embed="rId4"/>
                  <a:stretch>
                    <a:fillRect/>
                  </a:stretch>
                </a:blipFill>
              </p:spPr>
              <p:txBody>
                <a:bodyPr/>
                <a:lstStyle/>
                <a:p>
                  <a:r>
                    <a:rPr lang="en-IL">
                      <a:noFill/>
                    </a:rPr>
                    <a:t> </a:t>
                  </a:r>
                </a:p>
              </p:txBody>
            </p:sp>
          </mc:Fallback>
        </mc:AlternateContent>
      </p:grpSp>
      <p:grpSp>
        <p:nvGrpSpPr>
          <p:cNvPr id="11" name="Group 10">
            <a:extLst>
              <a:ext uri="{FF2B5EF4-FFF2-40B4-BE49-F238E27FC236}">
                <a16:creationId xmlns:a16="http://schemas.microsoft.com/office/drawing/2014/main" id="{9673527E-57A2-4FB3-89BA-E36B981525DD}"/>
              </a:ext>
            </a:extLst>
          </p:cNvPr>
          <p:cNvGrpSpPr/>
          <p:nvPr/>
        </p:nvGrpSpPr>
        <p:grpSpPr>
          <a:xfrm>
            <a:off x="1800053" y="2376970"/>
            <a:ext cx="2450400" cy="1358593"/>
            <a:chOff x="1800053" y="2376970"/>
            <a:chExt cx="2450400" cy="1358593"/>
          </a:xfrm>
        </p:grpSpPr>
        <p:sp>
          <p:nvSpPr>
            <p:cNvPr id="17" name="Rectangle: Rounded Corners 16">
              <a:extLst>
                <a:ext uri="{FF2B5EF4-FFF2-40B4-BE49-F238E27FC236}">
                  <a16:creationId xmlns:a16="http://schemas.microsoft.com/office/drawing/2014/main" id="{11157456-22E5-4B3F-B840-BAB8ADEE0145}"/>
                </a:ext>
              </a:extLst>
            </p:cNvPr>
            <p:cNvSpPr/>
            <p:nvPr/>
          </p:nvSpPr>
          <p:spPr>
            <a:xfrm>
              <a:off x="1800053" y="2376970"/>
              <a:ext cx="2450400"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Foot-Floor distance mean</a:t>
              </a:r>
              <a:endParaRPr lang="en-IL" sz="1600" dirty="0"/>
            </a:p>
          </p:txBody>
        </p:sp>
        <mc:AlternateContent xmlns:mc="http://schemas.openxmlformats.org/markup-compatibility/2006" xmlns:a14="http://schemas.microsoft.com/office/drawing/2010/main">
          <mc:Choice Requires="a14">
            <p:sp>
              <p:nvSpPr>
                <p:cNvPr id="29" name="Rectangle: Rounded Corners 28">
                  <a:extLst>
                    <a:ext uri="{FF2B5EF4-FFF2-40B4-BE49-F238E27FC236}">
                      <a16:creationId xmlns:a16="http://schemas.microsoft.com/office/drawing/2014/main" id="{BDD72E81-1490-4844-AA1A-D29B1CDB706A}"/>
                    </a:ext>
                  </a:extLst>
                </p:cNvPr>
                <p:cNvSpPr/>
                <p:nvPr/>
              </p:nvSpPr>
              <p:spPr>
                <a:xfrm>
                  <a:off x="2356662" y="3226482"/>
                  <a:ext cx="1337178"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=0.46</m:t>
                        </m:r>
                      </m:oMath>
                    </m:oMathPara>
                  </a14:m>
                  <a:endParaRPr lang="en-IL" sz="1300" b="1" dirty="0"/>
                </a:p>
              </p:txBody>
            </p:sp>
          </mc:Choice>
          <mc:Fallback xmlns="">
            <p:sp>
              <p:nvSpPr>
                <p:cNvPr id="29" name="Rectangle: Rounded Corners 28">
                  <a:extLst>
                    <a:ext uri="{FF2B5EF4-FFF2-40B4-BE49-F238E27FC236}">
                      <a16:creationId xmlns:a16="http://schemas.microsoft.com/office/drawing/2014/main" id="{BDD72E81-1490-4844-AA1A-D29B1CDB706A}"/>
                    </a:ext>
                  </a:extLst>
                </p:cNvPr>
                <p:cNvSpPr>
                  <a:spLocks noRot="1" noChangeAspect="1" noMove="1" noResize="1" noEditPoints="1" noAdjustHandles="1" noChangeArrowheads="1" noChangeShapeType="1" noTextEdit="1"/>
                </p:cNvSpPr>
                <p:nvPr/>
              </p:nvSpPr>
              <p:spPr>
                <a:xfrm>
                  <a:off x="2356662" y="3226482"/>
                  <a:ext cx="1337178" cy="509081"/>
                </a:xfrm>
                <a:prstGeom prst="roundRect">
                  <a:avLst/>
                </a:prstGeom>
                <a:blipFill>
                  <a:blip r:embed="rId5"/>
                  <a:stretch>
                    <a:fillRect/>
                  </a:stretch>
                </a:blipFill>
              </p:spPr>
              <p:txBody>
                <a:bodyPr/>
                <a:lstStyle/>
                <a:p>
                  <a:r>
                    <a:rPr lang="en-IL">
                      <a:noFill/>
                    </a:rPr>
                    <a:t> </a:t>
                  </a:r>
                </a:p>
              </p:txBody>
            </p:sp>
          </mc:Fallback>
        </mc:AlternateContent>
      </p:grpSp>
      <p:grpSp>
        <p:nvGrpSpPr>
          <p:cNvPr id="10" name="Group 9">
            <a:extLst>
              <a:ext uri="{FF2B5EF4-FFF2-40B4-BE49-F238E27FC236}">
                <a16:creationId xmlns:a16="http://schemas.microsoft.com/office/drawing/2014/main" id="{2D4C0313-C433-4D7A-838F-92C0A15C183D}"/>
              </a:ext>
            </a:extLst>
          </p:cNvPr>
          <p:cNvGrpSpPr/>
          <p:nvPr/>
        </p:nvGrpSpPr>
        <p:grpSpPr>
          <a:xfrm>
            <a:off x="4783015" y="2160396"/>
            <a:ext cx="2823587" cy="1798655"/>
            <a:chOff x="4783015" y="2160396"/>
            <a:chExt cx="2823587" cy="1798655"/>
          </a:xfrm>
        </p:grpSpPr>
        <p:sp>
          <p:nvSpPr>
            <p:cNvPr id="25" name="Rectangle: Rounded Corners 24">
              <a:extLst>
                <a:ext uri="{FF2B5EF4-FFF2-40B4-BE49-F238E27FC236}">
                  <a16:creationId xmlns:a16="http://schemas.microsoft.com/office/drawing/2014/main" id="{85B2C070-362D-4046-A3C2-1C863499166D}"/>
                </a:ext>
              </a:extLst>
            </p:cNvPr>
            <p:cNvSpPr/>
            <p:nvPr/>
          </p:nvSpPr>
          <p:spPr>
            <a:xfrm>
              <a:off x="4977007" y="2376970"/>
              <a:ext cx="2450400"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consecutive time up</a:t>
              </a:r>
              <a:endParaRPr lang="en-IL" sz="1600" dirty="0"/>
            </a:p>
          </p:txBody>
        </p:sp>
        <mc:AlternateContent xmlns:mc="http://schemas.openxmlformats.org/markup-compatibility/2006" xmlns:a14="http://schemas.microsoft.com/office/drawing/2010/main">
          <mc:Choice Requires="a14">
            <p:sp>
              <p:nvSpPr>
                <p:cNvPr id="26" name="Rectangle: Rounded Corners 25">
                  <a:extLst>
                    <a:ext uri="{FF2B5EF4-FFF2-40B4-BE49-F238E27FC236}">
                      <a16:creationId xmlns:a16="http://schemas.microsoft.com/office/drawing/2014/main" id="{AD45ADE6-F448-4591-8B0A-2CE2B84BCEDA}"/>
                    </a:ext>
                  </a:extLst>
                </p:cNvPr>
                <p:cNvSpPr/>
                <p:nvPr/>
              </p:nvSpPr>
              <p:spPr>
                <a:xfrm>
                  <a:off x="5575810" y="3231026"/>
                  <a:ext cx="1337178" cy="50908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r>
                          <a:rPr lang="en-US" sz="1300" b="1" i="1" smtClean="0">
                            <a:latin typeface="Cambria Math" panose="02040503050406030204" pitchFamily="18" charset="0"/>
                          </a:rPr>
                          <m:t>𝒈𝒊𝒏𝒊</m:t>
                        </m:r>
                        <m:r>
                          <a:rPr lang="en-US" sz="1300" b="0" i="1" smtClean="0">
                            <a:latin typeface="Cambria Math" panose="02040503050406030204" pitchFamily="18" charset="0"/>
                          </a:rPr>
                          <m:t>=0.30</m:t>
                        </m:r>
                      </m:oMath>
                    </m:oMathPara>
                  </a14:m>
                  <a:endParaRPr lang="en-IL" sz="1300" b="1" dirty="0"/>
                </a:p>
              </p:txBody>
            </p:sp>
          </mc:Choice>
          <mc:Fallback xmlns="">
            <p:sp>
              <p:nvSpPr>
                <p:cNvPr id="26" name="Rectangle: Rounded Corners 25">
                  <a:extLst>
                    <a:ext uri="{FF2B5EF4-FFF2-40B4-BE49-F238E27FC236}">
                      <a16:creationId xmlns:a16="http://schemas.microsoft.com/office/drawing/2014/main" id="{AD45ADE6-F448-4591-8B0A-2CE2B84BCEDA}"/>
                    </a:ext>
                  </a:extLst>
                </p:cNvPr>
                <p:cNvSpPr>
                  <a:spLocks noRot="1" noChangeAspect="1" noMove="1" noResize="1" noEditPoints="1" noAdjustHandles="1" noChangeArrowheads="1" noChangeShapeType="1" noTextEdit="1"/>
                </p:cNvSpPr>
                <p:nvPr/>
              </p:nvSpPr>
              <p:spPr>
                <a:xfrm>
                  <a:off x="5575810" y="3231026"/>
                  <a:ext cx="1337178" cy="509081"/>
                </a:xfrm>
                <a:prstGeom prst="roundRect">
                  <a:avLst/>
                </a:prstGeom>
                <a:blipFill>
                  <a:blip r:embed="rId6"/>
                  <a:stretch>
                    <a:fillRect/>
                  </a:stretch>
                </a:blipFill>
              </p:spPr>
              <p:txBody>
                <a:bodyPr/>
                <a:lstStyle/>
                <a:p>
                  <a:r>
                    <a:rPr lang="en-IL">
                      <a:noFill/>
                    </a:rPr>
                    <a:t> </a:t>
                  </a:r>
                </a:p>
              </p:txBody>
            </p:sp>
          </mc:Fallback>
        </mc:AlternateContent>
        <p:sp>
          <p:nvSpPr>
            <p:cNvPr id="3" name="Rectangle: Rounded Corners 2">
              <a:extLst>
                <a:ext uri="{FF2B5EF4-FFF2-40B4-BE49-F238E27FC236}">
                  <a16:creationId xmlns:a16="http://schemas.microsoft.com/office/drawing/2014/main" id="{3BE7741A-3EA4-4C6B-8EE5-5BAC5FA03C74}"/>
                </a:ext>
              </a:extLst>
            </p:cNvPr>
            <p:cNvSpPr/>
            <p:nvPr/>
          </p:nvSpPr>
          <p:spPr>
            <a:xfrm>
              <a:off x="4783015" y="2160396"/>
              <a:ext cx="2823587" cy="1798655"/>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grpSp>
      <p:sp>
        <p:nvSpPr>
          <p:cNvPr id="6" name="Slide Number Placeholder 5">
            <a:extLst>
              <a:ext uri="{FF2B5EF4-FFF2-40B4-BE49-F238E27FC236}">
                <a16:creationId xmlns:a16="http://schemas.microsoft.com/office/drawing/2014/main" id="{1E594EC0-833A-4D57-9B90-C2EFAA8ED2C8}"/>
              </a:ext>
            </a:extLst>
          </p:cNvPr>
          <p:cNvSpPr>
            <a:spLocks noGrp="1"/>
          </p:cNvSpPr>
          <p:nvPr>
            <p:ph type="sldNum" sz="quarter" idx="12"/>
          </p:nvPr>
        </p:nvSpPr>
        <p:spPr/>
        <p:txBody>
          <a:bodyPr/>
          <a:lstStyle/>
          <a:p>
            <a:fld id="{7DFD2AC5-595F-4047-BFCB-F5D3BBDFAA35}" type="slidenum">
              <a:rPr lang="en-IL" smtClean="0"/>
              <a:pPr/>
              <a:t>16</a:t>
            </a:fld>
            <a:r>
              <a:rPr lang="en-US"/>
              <a:t>/46</a:t>
            </a:r>
            <a:endParaRPr lang="en-IL" dirty="0"/>
          </a:p>
        </p:txBody>
      </p:sp>
    </p:spTree>
    <p:custDataLst>
      <p:tags r:id="rId1"/>
    </p:custDataLst>
    <p:extLst>
      <p:ext uri="{BB962C8B-B14F-4D97-AF65-F5344CB8AC3E}">
        <p14:creationId xmlns:p14="http://schemas.microsoft.com/office/powerpoint/2010/main" val="3269347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a:xfrm>
            <a:off x="838200" y="365126"/>
            <a:ext cx="3944815" cy="700000"/>
          </a:xfrm>
        </p:spPr>
        <p:txBody>
          <a:bodyPr/>
          <a:lstStyle/>
          <a:p>
            <a:r>
              <a:rPr lang="en-US" u="sng" dirty="0">
                <a:uFill>
                  <a:solidFill>
                    <a:schemeClr val="accent2"/>
                  </a:solidFill>
                </a:uFill>
              </a:rPr>
              <a:t>Decision Trees</a:t>
            </a:r>
            <a:endParaRPr lang="en-IL" u="sng" dirty="0">
              <a:uFill>
                <a:solidFill>
                  <a:schemeClr val="accent2"/>
                </a:solidFill>
              </a:uFill>
            </a:endParaRPr>
          </a:p>
        </p:txBody>
      </p:sp>
      <p:grpSp>
        <p:nvGrpSpPr>
          <p:cNvPr id="65" name="Group 64">
            <a:extLst>
              <a:ext uri="{FF2B5EF4-FFF2-40B4-BE49-F238E27FC236}">
                <a16:creationId xmlns:a16="http://schemas.microsoft.com/office/drawing/2014/main" id="{891E770F-5CA8-4DB1-8766-69519C612E52}"/>
              </a:ext>
            </a:extLst>
          </p:cNvPr>
          <p:cNvGrpSpPr/>
          <p:nvPr/>
        </p:nvGrpSpPr>
        <p:grpSpPr>
          <a:xfrm>
            <a:off x="3414889" y="1884720"/>
            <a:ext cx="5179133" cy="3123911"/>
            <a:chOff x="3414889" y="1884720"/>
            <a:chExt cx="5179133" cy="3123911"/>
          </a:xfrm>
        </p:grpSpPr>
        <p:sp>
          <p:nvSpPr>
            <p:cNvPr id="25" name="Rectangle: Rounded Corners 24">
              <a:extLst>
                <a:ext uri="{FF2B5EF4-FFF2-40B4-BE49-F238E27FC236}">
                  <a16:creationId xmlns:a16="http://schemas.microsoft.com/office/drawing/2014/main" id="{85B2C070-362D-4046-A3C2-1C863499166D}"/>
                </a:ext>
              </a:extLst>
            </p:cNvPr>
            <p:cNvSpPr/>
            <p:nvPr/>
          </p:nvSpPr>
          <p:spPr>
            <a:xfrm>
              <a:off x="4588747" y="1884720"/>
              <a:ext cx="2831748"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Max consecutive time up &gt;= 270</a:t>
              </a:r>
              <a:endParaRPr lang="en-IL" dirty="0"/>
            </a:p>
          </p:txBody>
        </p:sp>
        <p:sp>
          <p:nvSpPr>
            <p:cNvPr id="11" name="Rectangle: Rounded Corners 10">
              <a:extLst>
                <a:ext uri="{FF2B5EF4-FFF2-40B4-BE49-F238E27FC236}">
                  <a16:creationId xmlns:a16="http://schemas.microsoft.com/office/drawing/2014/main" id="{EEC2FCE8-5E09-46F5-82D7-54418AB9894D}"/>
                </a:ext>
              </a:extLst>
            </p:cNvPr>
            <p:cNvSpPr/>
            <p:nvPr/>
          </p:nvSpPr>
          <p:spPr>
            <a:xfrm>
              <a:off x="3906646" y="3187411"/>
              <a:ext cx="1364202"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[2,2]</a:t>
              </a:r>
              <a:endParaRPr lang="en-IL" dirty="0"/>
            </a:p>
          </p:txBody>
        </p:sp>
        <p:sp>
          <p:nvSpPr>
            <p:cNvPr id="12" name="Rectangle: Rounded Corners 11">
              <a:extLst>
                <a:ext uri="{FF2B5EF4-FFF2-40B4-BE49-F238E27FC236}">
                  <a16:creationId xmlns:a16="http://schemas.microsoft.com/office/drawing/2014/main" id="{0627FDBC-075D-4847-90EA-1B246371F129}"/>
                </a:ext>
              </a:extLst>
            </p:cNvPr>
            <p:cNvSpPr/>
            <p:nvPr/>
          </p:nvSpPr>
          <p:spPr>
            <a:xfrm>
              <a:off x="6738394" y="3187411"/>
              <a:ext cx="1364202"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[0,1]</a:t>
              </a:r>
              <a:endParaRPr lang="en-IL" dirty="0"/>
            </a:p>
          </p:txBody>
        </p:sp>
        <p:cxnSp>
          <p:nvCxnSpPr>
            <p:cNvPr id="6" name="Straight Arrow Connector 5">
              <a:extLst>
                <a:ext uri="{FF2B5EF4-FFF2-40B4-BE49-F238E27FC236}">
                  <a16:creationId xmlns:a16="http://schemas.microsoft.com/office/drawing/2014/main" id="{77F61165-1DE0-4B74-B32B-B7D7058513E0}"/>
                </a:ext>
              </a:extLst>
            </p:cNvPr>
            <p:cNvCxnSpPr>
              <a:cxnSpLocks/>
              <a:stCxn id="25" idx="2"/>
              <a:endCxn id="11" idx="0"/>
            </p:cNvCxnSpPr>
            <p:nvPr/>
          </p:nvCxnSpPr>
          <p:spPr>
            <a:xfrm flipH="1">
              <a:off x="4588747" y="2393801"/>
              <a:ext cx="1415874" cy="793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B499AC5-C748-48E0-86BF-F49F99B53029}"/>
                </a:ext>
              </a:extLst>
            </p:cNvPr>
            <p:cNvCxnSpPr>
              <a:cxnSpLocks/>
              <a:stCxn id="25" idx="2"/>
              <a:endCxn id="12" idx="0"/>
            </p:cNvCxnSpPr>
            <p:nvPr/>
          </p:nvCxnSpPr>
          <p:spPr>
            <a:xfrm>
              <a:off x="6004621" y="2393801"/>
              <a:ext cx="1415874" cy="793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ACE8CA3D-ACF5-4626-B509-5D800E06D2D7}"/>
                </a:ext>
              </a:extLst>
            </p:cNvPr>
            <p:cNvSpPr/>
            <p:nvPr/>
          </p:nvSpPr>
          <p:spPr>
            <a:xfrm>
              <a:off x="3414889" y="4490102"/>
              <a:ext cx="982853"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31" name="Rectangle: Rounded Corners 30">
              <a:extLst>
                <a:ext uri="{FF2B5EF4-FFF2-40B4-BE49-F238E27FC236}">
                  <a16:creationId xmlns:a16="http://schemas.microsoft.com/office/drawing/2014/main" id="{7C70A6DA-2002-4E43-92F2-A28F851C89AF}"/>
                </a:ext>
              </a:extLst>
            </p:cNvPr>
            <p:cNvSpPr/>
            <p:nvPr/>
          </p:nvSpPr>
          <p:spPr>
            <a:xfrm>
              <a:off x="4802170" y="4499550"/>
              <a:ext cx="982853"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34" name="Rectangle: Rounded Corners 33">
              <a:extLst>
                <a:ext uri="{FF2B5EF4-FFF2-40B4-BE49-F238E27FC236}">
                  <a16:creationId xmlns:a16="http://schemas.microsoft.com/office/drawing/2014/main" id="{C9F02A4A-27EB-4AAB-A07C-15A6142377A5}"/>
                </a:ext>
              </a:extLst>
            </p:cNvPr>
            <p:cNvSpPr/>
            <p:nvPr/>
          </p:nvSpPr>
          <p:spPr>
            <a:xfrm>
              <a:off x="6246305" y="4490101"/>
              <a:ext cx="982853"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35" name="Rectangle: Rounded Corners 34">
              <a:extLst>
                <a:ext uri="{FF2B5EF4-FFF2-40B4-BE49-F238E27FC236}">
                  <a16:creationId xmlns:a16="http://schemas.microsoft.com/office/drawing/2014/main" id="{3DF9C8E4-D61B-463D-81E7-D94A7CD6D679}"/>
                </a:ext>
              </a:extLst>
            </p:cNvPr>
            <p:cNvSpPr/>
            <p:nvPr/>
          </p:nvSpPr>
          <p:spPr>
            <a:xfrm>
              <a:off x="7611169" y="4487989"/>
              <a:ext cx="982853"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cxnSp>
          <p:nvCxnSpPr>
            <p:cNvPr id="21" name="Straight Arrow Connector 20">
              <a:extLst>
                <a:ext uri="{FF2B5EF4-FFF2-40B4-BE49-F238E27FC236}">
                  <a16:creationId xmlns:a16="http://schemas.microsoft.com/office/drawing/2014/main" id="{7A045D61-CABF-436A-9C0A-521845A66A52}"/>
                </a:ext>
              </a:extLst>
            </p:cNvPr>
            <p:cNvCxnSpPr>
              <a:stCxn id="11" idx="2"/>
              <a:endCxn id="30" idx="0"/>
            </p:cNvCxnSpPr>
            <p:nvPr/>
          </p:nvCxnSpPr>
          <p:spPr>
            <a:xfrm flipH="1">
              <a:off x="3906316" y="3696492"/>
              <a:ext cx="682431" cy="793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23807A6-73C8-450D-B02C-851A1BF18CFB}"/>
                </a:ext>
              </a:extLst>
            </p:cNvPr>
            <p:cNvCxnSpPr>
              <a:stCxn id="11" idx="2"/>
              <a:endCxn id="31" idx="0"/>
            </p:cNvCxnSpPr>
            <p:nvPr/>
          </p:nvCxnSpPr>
          <p:spPr>
            <a:xfrm>
              <a:off x="4588747" y="3696492"/>
              <a:ext cx="704850" cy="803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39FC53D-1B36-436E-A489-D05CD22419E6}"/>
                </a:ext>
              </a:extLst>
            </p:cNvPr>
            <p:cNvCxnSpPr>
              <a:stCxn id="12" idx="2"/>
              <a:endCxn id="34" idx="0"/>
            </p:cNvCxnSpPr>
            <p:nvPr/>
          </p:nvCxnSpPr>
          <p:spPr>
            <a:xfrm flipH="1">
              <a:off x="6737732" y="3696492"/>
              <a:ext cx="682763" cy="79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A4DEC77-4F8E-4E28-A344-EDCE7AD908F4}"/>
                </a:ext>
              </a:extLst>
            </p:cNvPr>
            <p:cNvCxnSpPr>
              <a:stCxn id="12" idx="2"/>
              <a:endCxn id="35" idx="0"/>
            </p:cNvCxnSpPr>
            <p:nvPr/>
          </p:nvCxnSpPr>
          <p:spPr>
            <a:xfrm>
              <a:off x="7420495" y="3696492"/>
              <a:ext cx="682101" cy="791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D17461CA-1412-43DD-8DC8-701C134A7E89}"/>
              </a:ext>
            </a:extLst>
          </p:cNvPr>
          <p:cNvSpPr txBox="1"/>
          <p:nvPr/>
        </p:nvSpPr>
        <p:spPr>
          <a:xfrm>
            <a:off x="4832663" y="2532184"/>
            <a:ext cx="582805" cy="370697"/>
          </a:xfrm>
          <a:prstGeom prst="rect">
            <a:avLst/>
          </a:prstGeom>
          <a:noFill/>
        </p:spPr>
        <p:txBody>
          <a:bodyPr wrap="square" rtlCol="0">
            <a:spAutoFit/>
          </a:bodyPr>
          <a:lstStyle/>
          <a:p>
            <a:pPr algn="ctr"/>
            <a:r>
              <a:rPr lang="en-US" dirty="0">
                <a:solidFill>
                  <a:schemeClr val="bg1"/>
                </a:solidFill>
              </a:rPr>
              <a:t>yes</a:t>
            </a:r>
            <a:endParaRPr lang="en-IL" dirty="0">
              <a:solidFill>
                <a:schemeClr val="bg1"/>
              </a:solidFill>
            </a:endParaRPr>
          </a:p>
        </p:txBody>
      </p:sp>
      <p:sp>
        <p:nvSpPr>
          <p:cNvPr id="19" name="TextBox 18">
            <a:extLst>
              <a:ext uri="{FF2B5EF4-FFF2-40B4-BE49-F238E27FC236}">
                <a16:creationId xmlns:a16="http://schemas.microsoft.com/office/drawing/2014/main" id="{27F2E05F-C3ED-4BA5-8B5F-E0257744857D}"/>
              </a:ext>
            </a:extLst>
          </p:cNvPr>
          <p:cNvSpPr txBox="1"/>
          <p:nvPr/>
        </p:nvSpPr>
        <p:spPr>
          <a:xfrm>
            <a:off x="6593774" y="2532183"/>
            <a:ext cx="582805" cy="370697"/>
          </a:xfrm>
          <a:prstGeom prst="rect">
            <a:avLst/>
          </a:prstGeom>
          <a:noFill/>
        </p:spPr>
        <p:txBody>
          <a:bodyPr wrap="square" rtlCol="0">
            <a:spAutoFit/>
          </a:bodyPr>
          <a:lstStyle/>
          <a:p>
            <a:pPr algn="ctr"/>
            <a:r>
              <a:rPr lang="en-US" dirty="0">
                <a:solidFill>
                  <a:schemeClr val="bg1"/>
                </a:solidFill>
              </a:rPr>
              <a:t>no</a:t>
            </a:r>
            <a:endParaRPr lang="en-IL" dirty="0">
              <a:solidFill>
                <a:schemeClr val="bg1"/>
              </a:solidFill>
            </a:endParaRPr>
          </a:p>
        </p:txBody>
      </p:sp>
      <p:sp>
        <p:nvSpPr>
          <p:cNvPr id="7" name="Slide Number Placeholder 6">
            <a:extLst>
              <a:ext uri="{FF2B5EF4-FFF2-40B4-BE49-F238E27FC236}">
                <a16:creationId xmlns:a16="http://schemas.microsoft.com/office/drawing/2014/main" id="{E26A85CC-1EEA-4C74-AD67-DF2D864C6618}"/>
              </a:ext>
            </a:extLst>
          </p:cNvPr>
          <p:cNvSpPr>
            <a:spLocks noGrp="1"/>
          </p:cNvSpPr>
          <p:nvPr>
            <p:ph type="sldNum" sz="quarter" idx="12"/>
          </p:nvPr>
        </p:nvSpPr>
        <p:spPr/>
        <p:txBody>
          <a:bodyPr/>
          <a:lstStyle/>
          <a:p>
            <a:fld id="{7DFD2AC5-595F-4047-BFCB-F5D3BBDFAA35}" type="slidenum">
              <a:rPr lang="en-IL" smtClean="0"/>
              <a:pPr/>
              <a:t>17</a:t>
            </a:fld>
            <a:r>
              <a:rPr lang="en-US"/>
              <a:t>/46</a:t>
            </a:r>
            <a:endParaRPr lang="en-IL" dirty="0"/>
          </a:p>
        </p:txBody>
      </p:sp>
    </p:spTree>
    <p:custDataLst>
      <p:tags r:id="rId1"/>
    </p:custDataLst>
    <p:extLst>
      <p:ext uri="{BB962C8B-B14F-4D97-AF65-F5344CB8AC3E}">
        <p14:creationId xmlns:p14="http://schemas.microsoft.com/office/powerpoint/2010/main" val="1658795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a:xfrm>
            <a:off x="838200" y="365126"/>
            <a:ext cx="3944815" cy="700000"/>
          </a:xfrm>
        </p:spPr>
        <p:txBody>
          <a:bodyPr/>
          <a:lstStyle/>
          <a:p>
            <a:r>
              <a:rPr lang="en-US" u="sng" dirty="0">
                <a:uFill>
                  <a:solidFill>
                    <a:schemeClr val="accent2"/>
                  </a:solidFill>
                </a:uFill>
              </a:rPr>
              <a:t>Random Forest</a:t>
            </a:r>
            <a:endParaRPr lang="en-IL" u="sng" dirty="0">
              <a:uFill>
                <a:solidFill>
                  <a:schemeClr val="accent2"/>
                </a:solidFill>
              </a:uFill>
            </a:endParaRPr>
          </a:p>
        </p:txBody>
      </p:sp>
      <p:graphicFrame>
        <p:nvGraphicFramePr>
          <p:cNvPr id="17" name="Table 6">
            <a:extLst>
              <a:ext uri="{FF2B5EF4-FFF2-40B4-BE49-F238E27FC236}">
                <a16:creationId xmlns:a16="http://schemas.microsoft.com/office/drawing/2014/main" id="{6AAB97E7-ECC8-4426-8FF8-37B2F746E89B}"/>
              </a:ext>
            </a:extLst>
          </p:cNvPr>
          <p:cNvGraphicFramePr>
            <a:graphicFrameLocks noGrp="1"/>
          </p:cNvGraphicFramePr>
          <p:nvPr>
            <p:extLst>
              <p:ext uri="{D42A27DB-BD31-4B8C-83A1-F6EECF244321}">
                <p14:modId xmlns:p14="http://schemas.microsoft.com/office/powerpoint/2010/main" val="4013593462"/>
              </p:ext>
            </p:extLst>
          </p:nvPr>
        </p:nvGraphicFramePr>
        <p:xfrm>
          <a:off x="909655" y="1738451"/>
          <a:ext cx="4638152" cy="3280526"/>
        </p:xfrm>
        <a:graphic>
          <a:graphicData uri="http://schemas.openxmlformats.org/drawingml/2006/table">
            <a:tbl>
              <a:tblPr firstRow="1" bandRow="1">
                <a:tableStyleId>{5C22544A-7EE6-4342-B048-85BDC9FD1C3A}</a:tableStyleId>
              </a:tblPr>
              <a:tblGrid>
                <a:gridCol w="1159538">
                  <a:extLst>
                    <a:ext uri="{9D8B030D-6E8A-4147-A177-3AD203B41FA5}">
                      <a16:colId xmlns:a16="http://schemas.microsoft.com/office/drawing/2014/main" val="4025444873"/>
                    </a:ext>
                  </a:extLst>
                </a:gridCol>
                <a:gridCol w="1159538">
                  <a:extLst>
                    <a:ext uri="{9D8B030D-6E8A-4147-A177-3AD203B41FA5}">
                      <a16:colId xmlns:a16="http://schemas.microsoft.com/office/drawing/2014/main" val="1748526572"/>
                    </a:ext>
                  </a:extLst>
                </a:gridCol>
                <a:gridCol w="1159538">
                  <a:extLst>
                    <a:ext uri="{9D8B030D-6E8A-4147-A177-3AD203B41FA5}">
                      <a16:colId xmlns:a16="http://schemas.microsoft.com/office/drawing/2014/main" val="3277850352"/>
                    </a:ext>
                  </a:extLst>
                </a:gridCol>
                <a:gridCol w="1159538">
                  <a:extLst>
                    <a:ext uri="{9D8B030D-6E8A-4147-A177-3AD203B41FA5}">
                      <a16:colId xmlns:a16="http://schemas.microsoft.com/office/drawing/2014/main" val="4033629457"/>
                    </a:ext>
                  </a:extLst>
                </a:gridCol>
              </a:tblGrid>
              <a:tr h="381751">
                <a:tc gridSpan="4">
                  <a:txBody>
                    <a:bodyPr/>
                    <a:lstStyle/>
                    <a:p>
                      <a:pPr algn="ctr"/>
                      <a:r>
                        <a:rPr lang="en-US" sz="1600" dirty="0">
                          <a:solidFill>
                            <a:schemeClr val="tx1"/>
                          </a:solidFill>
                        </a:rPr>
                        <a:t>Original Dataset</a:t>
                      </a:r>
                      <a:endParaRPr lang="en-IL" sz="16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lang="en-IL" sz="1600" dirty="0"/>
                    </a:p>
                  </a:txBody>
                  <a:tcPr anchor="ctr"/>
                </a:tc>
                <a:tc hMerge="1">
                  <a:txBody>
                    <a:bodyPr/>
                    <a:lstStyle/>
                    <a:p>
                      <a:pPr algn="ctr"/>
                      <a:endParaRPr lang="en-IL" sz="1600" dirty="0"/>
                    </a:p>
                  </a:txBody>
                  <a:tcPr anchor="ctr"/>
                </a:tc>
                <a:tc hMerge="1">
                  <a:txBody>
                    <a:bodyPr/>
                    <a:lstStyle/>
                    <a:p>
                      <a:pPr algn="ctr"/>
                      <a:endParaRPr lang="en-IL" sz="1600" dirty="0"/>
                    </a:p>
                  </a:txBody>
                  <a:tcPr anchor="ctr"/>
                </a:tc>
                <a:extLst>
                  <a:ext uri="{0D108BD9-81ED-4DB2-BD59-A6C34878D82A}">
                    <a16:rowId xmlns:a16="http://schemas.microsoft.com/office/drawing/2014/main" val="3343283803"/>
                  </a:ext>
                </a:extLst>
              </a:tr>
              <a:tr h="898611">
                <a:tc>
                  <a:txBody>
                    <a:bodyPr/>
                    <a:lstStyle/>
                    <a:p>
                      <a:pPr marL="0" algn="ctr" defTabSz="914400" rtl="0" eaLnBrk="1" latinLnBrk="0" hangingPunct="1"/>
                      <a:r>
                        <a:rPr lang="en-US" sz="1600" b="1" kern="1200" dirty="0">
                          <a:solidFill>
                            <a:schemeClr val="lt1"/>
                          </a:solidFill>
                          <a:latin typeface="+mn-lt"/>
                          <a:ea typeface="+mn-ea"/>
                          <a:cs typeface="+mn-cs"/>
                        </a:rPr>
                        <a:t>Foot—Floor distance mean (m)</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Max consecutive time up (frames)</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Shoulders y distance mean (m)</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Score</a:t>
                      </a:r>
                      <a:endParaRPr lang="en-IL" sz="1600" b="1" kern="1200" dirty="0">
                        <a:solidFill>
                          <a:schemeClr val="lt1"/>
                        </a:solidFill>
                        <a:latin typeface="+mn-lt"/>
                        <a:ea typeface="+mn-ea"/>
                        <a:cs typeface="+mn-cs"/>
                      </a:endParaRPr>
                    </a:p>
                  </a:txBody>
                  <a:tcPr anchor="ctr">
                    <a:lnT w="38100" cmpd="sng">
                      <a:noFill/>
                    </a:lnT>
                    <a:solidFill>
                      <a:schemeClr val="accent1"/>
                    </a:solidFill>
                  </a:tcPr>
                </a:tc>
                <a:extLst>
                  <a:ext uri="{0D108BD9-81ED-4DB2-BD59-A6C34878D82A}">
                    <a16:rowId xmlns:a16="http://schemas.microsoft.com/office/drawing/2014/main" val="284374132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4</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465</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299305063"/>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8</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371</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0.03</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99724460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6</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300</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6</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3030516479"/>
                  </a:ext>
                </a:extLst>
              </a:tr>
              <a:tr h="366395">
                <a:tc>
                  <a:txBody>
                    <a:bodyPr/>
                    <a:lstStyle/>
                    <a:p>
                      <a:pPr algn="ctr" fontAlgn="b"/>
                      <a:r>
                        <a:rPr lang="en-IL" sz="1600" b="0" i="0" u="none" strike="noStrike" dirty="0">
                          <a:solidFill>
                            <a:srgbClr val="000000"/>
                          </a:solidFill>
                          <a:effectLst/>
                          <a:latin typeface="Calibri" panose="020F0502020204030204" pitchFamily="34" charset="0"/>
                        </a:rPr>
                        <a:t>0.2</a:t>
                      </a:r>
                      <a:r>
                        <a:rPr lang="en-US" sz="1600" b="0" i="0" u="none" strike="noStrike" dirty="0">
                          <a:solidFill>
                            <a:srgbClr val="000000"/>
                          </a:solidFill>
                          <a:effectLst/>
                          <a:latin typeface="Calibri" panose="020F0502020204030204" pitchFamily="34" charset="0"/>
                        </a:rPr>
                        <a:t>3</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a:solidFill>
                            <a:srgbClr val="000000"/>
                          </a:solidFill>
                          <a:effectLst/>
                          <a:latin typeface="Calibri" panose="020F0502020204030204" pitchFamily="34" charset="0"/>
                        </a:rPr>
                        <a:t>406</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0.02</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813360175"/>
                  </a:ext>
                </a:extLst>
              </a:tr>
              <a:tr h="366395">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7</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1278043231"/>
                  </a:ext>
                </a:extLst>
              </a:tr>
            </a:tbl>
          </a:graphicData>
        </a:graphic>
      </p:graphicFrame>
      <p:graphicFrame>
        <p:nvGraphicFramePr>
          <p:cNvPr id="20" name="Table 6">
            <a:extLst>
              <a:ext uri="{FF2B5EF4-FFF2-40B4-BE49-F238E27FC236}">
                <a16:creationId xmlns:a16="http://schemas.microsoft.com/office/drawing/2014/main" id="{63B66940-CEF5-4E4E-A413-6FC154F25CCC}"/>
              </a:ext>
            </a:extLst>
          </p:cNvPr>
          <p:cNvGraphicFramePr>
            <a:graphicFrameLocks noGrp="1"/>
          </p:cNvGraphicFramePr>
          <p:nvPr>
            <p:extLst>
              <p:ext uri="{D42A27DB-BD31-4B8C-83A1-F6EECF244321}">
                <p14:modId xmlns:p14="http://schemas.microsoft.com/office/powerpoint/2010/main" val="3771838627"/>
              </p:ext>
            </p:extLst>
          </p:nvPr>
        </p:nvGraphicFramePr>
        <p:xfrm>
          <a:off x="6096000" y="1738451"/>
          <a:ext cx="4638152" cy="2914131"/>
        </p:xfrm>
        <a:graphic>
          <a:graphicData uri="http://schemas.openxmlformats.org/drawingml/2006/table">
            <a:tbl>
              <a:tblPr firstRow="1" bandRow="1">
                <a:tableStyleId>{5C22544A-7EE6-4342-B048-85BDC9FD1C3A}</a:tableStyleId>
              </a:tblPr>
              <a:tblGrid>
                <a:gridCol w="1159538">
                  <a:extLst>
                    <a:ext uri="{9D8B030D-6E8A-4147-A177-3AD203B41FA5}">
                      <a16:colId xmlns:a16="http://schemas.microsoft.com/office/drawing/2014/main" val="4025444873"/>
                    </a:ext>
                  </a:extLst>
                </a:gridCol>
                <a:gridCol w="1159538">
                  <a:extLst>
                    <a:ext uri="{9D8B030D-6E8A-4147-A177-3AD203B41FA5}">
                      <a16:colId xmlns:a16="http://schemas.microsoft.com/office/drawing/2014/main" val="1748526572"/>
                    </a:ext>
                  </a:extLst>
                </a:gridCol>
                <a:gridCol w="1159538">
                  <a:extLst>
                    <a:ext uri="{9D8B030D-6E8A-4147-A177-3AD203B41FA5}">
                      <a16:colId xmlns:a16="http://schemas.microsoft.com/office/drawing/2014/main" val="3277850352"/>
                    </a:ext>
                  </a:extLst>
                </a:gridCol>
                <a:gridCol w="1159538">
                  <a:extLst>
                    <a:ext uri="{9D8B030D-6E8A-4147-A177-3AD203B41FA5}">
                      <a16:colId xmlns:a16="http://schemas.microsoft.com/office/drawing/2014/main" val="4033629457"/>
                    </a:ext>
                  </a:extLst>
                </a:gridCol>
              </a:tblGrid>
              <a:tr h="381751">
                <a:tc gridSpan="4">
                  <a:txBody>
                    <a:bodyPr/>
                    <a:lstStyle/>
                    <a:p>
                      <a:pPr algn="ctr"/>
                      <a:r>
                        <a:rPr lang="en-US" sz="1600" dirty="0">
                          <a:solidFill>
                            <a:schemeClr val="tx1"/>
                          </a:solidFill>
                        </a:rPr>
                        <a:t>Bootstrapped Dataset</a:t>
                      </a:r>
                      <a:endParaRPr lang="en-IL" sz="16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lang="en-IL" sz="1600" dirty="0"/>
                    </a:p>
                  </a:txBody>
                  <a:tcPr anchor="ctr"/>
                </a:tc>
                <a:tc hMerge="1">
                  <a:txBody>
                    <a:bodyPr/>
                    <a:lstStyle/>
                    <a:p>
                      <a:pPr algn="ctr"/>
                      <a:endParaRPr lang="en-IL" sz="1600" dirty="0"/>
                    </a:p>
                  </a:txBody>
                  <a:tcPr anchor="ctr"/>
                </a:tc>
                <a:tc hMerge="1">
                  <a:txBody>
                    <a:bodyPr/>
                    <a:lstStyle/>
                    <a:p>
                      <a:pPr algn="ctr"/>
                      <a:endParaRPr lang="en-IL" sz="1600" dirty="0"/>
                    </a:p>
                  </a:txBody>
                  <a:tcPr anchor="ctr"/>
                </a:tc>
                <a:extLst>
                  <a:ext uri="{0D108BD9-81ED-4DB2-BD59-A6C34878D82A}">
                    <a16:rowId xmlns:a16="http://schemas.microsoft.com/office/drawing/2014/main" val="3343283803"/>
                  </a:ext>
                </a:extLst>
              </a:tr>
              <a:tr h="898611">
                <a:tc>
                  <a:txBody>
                    <a:bodyPr/>
                    <a:lstStyle/>
                    <a:p>
                      <a:pPr marL="0" algn="ctr" defTabSz="914400" rtl="0" eaLnBrk="1" latinLnBrk="0" hangingPunct="1"/>
                      <a:r>
                        <a:rPr lang="en-US" sz="1600" b="1" kern="1200" dirty="0">
                          <a:solidFill>
                            <a:schemeClr val="lt1"/>
                          </a:solidFill>
                          <a:latin typeface="+mn-lt"/>
                          <a:ea typeface="+mn-ea"/>
                          <a:cs typeface="+mn-cs"/>
                        </a:rPr>
                        <a:t>Foot—Floor distance mean (m)</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Max consecutive time up (frames)</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Shoulders y distance mean (m)</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Score</a:t>
                      </a:r>
                      <a:endParaRPr lang="en-IL" sz="1600" b="1" kern="1200" dirty="0">
                        <a:solidFill>
                          <a:schemeClr val="lt1"/>
                        </a:solidFill>
                        <a:latin typeface="+mn-lt"/>
                        <a:ea typeface="+mn-ea"/>
                        <a:cs typeface="+mn-cs"/>
                      </a:endParaRPr>
                    </a:p>
                  </a:txBody>
                  <a:tcPr anchor="ctr">
                    <a:lnT w="38100" cmpd="sng">
                      <a:noFill/>
                    </a:lnT>
                    <a:solidFill>
                      <a:schemeClr val="accent1"/>
                    </a:solidFill>
                  </a:tcPr>
                </a:tc>
                <a:extLst>
                  <a:ext uri="{0D108BD9-81ED-4DB2-BD59-A6C34878D82A}">
                    <a16:rowId xmlns:a16="http://schemas.microsoft.com/office/drawing/2014/main" val="284374132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8</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371</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0.03</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997244604"/>
                  </a:ext>
                </a:extLst>
              </a:tr>
              <a:tr h="366395">
                <a:tc>
                  <a:txBody>
                    <a:bodyPr/>
                    <a:lstStyle/>
                    <a:p>
                      <a:pPr algn="ctr" fontAlgn="b"/>
                      <a:r>
                        <a:rPr lang="en-IL" sz="1600" b="0" i="0" u="none" strike="noStrike" dirty="0">
                          <a:solidFill>
                            <a:srgbClr val="000000"/>
                          </a:solidFill>
                          <a:effectLst/>
                          <a:latin typeface="Calibri" panose="020F0502020204030204" pitchFamily="34" charset="0"/>
                        </a:rPr>
                        <a:t>0.2</a:t>
                      </a:r>
                      <a:r>
                        <a:rPr lang="en-US" sz="1600" b="0" i="0" u="none" strike="noStrike" dirty="0">
                          <a:solidFill>
                            <a:srgbClr val="000000"/>
                          </a:solidFill>
                          <a:effectLst/>
                          <a:latin typeface="Calibri" panose="020F0502020204030204" pitchFamily="34" charset="0"/>
                        </a:rPr>
                        <a:t>3</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a:solidFill>
                            <a:srgbClr val="000000"/>
                          </a:solidFill>
                          <a:effectLst/>
                          <a:latin typeface="Calibri" panose="020F0502020204030204" pitchFamily="34" charset="0"/>
                        </a:rPr>
                        <a:t>406</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0.02</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813360175"/>
                  </a:ext>
                </a:extLst>
              </a:tr>
              <a:tr h="366395">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7</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1278043231"/>
                  </a:ext>
                </a:extLst>
              </a:tr>
              <a:tr h="366395">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7</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2402033864"/>
                  </a:ext>
                </a:extLst>
              </a:tr>
            </a:tbl>
          </a:graphicData>
        </a:graphic>
      </p:graphicFrame>
      <p:sp>
        <p:nvSpPr>
          <p:cNvPr id="5" name="Slide Number Placeholder 4">
            <a:extLst>
              <a:ext uri="{FF2B5EF4-FFF2-40B4-BE49-F238E27FC236}">
                <a16:creationId xmlns:a16="http://schemas.microsoft.com/office/drawing/2014/main" id="{CD24BCE4-3BE8-4065-8224-E4AE4A209C8D}"/>
              </a:ext>
            </a:extLst>
          </p:cNvPr>
          <p:cNvSpPr>
            <a:spLocks noGrp="1"/>
          </p:cNvSpPr>
          <p:nvPr>
            <p:ph type="sldNum" sz="quarter" idx="12"/>
          </p:nvPr>
        </p:nvSpPr>
        <p:spPr/>
        <p:txBody>
          <a:bodyPr/>
          <a:lstStyle/>
          <a:p>
            <a:fld id="{7DFD2AC5-595F-4047-BFCB-F5D3BBDFAA35}" type="slidenum">
              <a:rPr lang="en-IL" smtClean="0"/>
              <a:pPr/>
              <a:t>18</a:t>
            </a:fld>
            <a:r>
              <a:rPr lang="en-US"/>
              <a:t>/46</a:t>
            </a:r>
            <a:endParaRPr lang="en-IL" dirty="0"/>
          </a:p>
        </p:txBody>
      </p:sp>
    </p:spTree>
    <p:custDataLst>
      <p:tags r:id="rId1"/>
    </p:custDataLst>
    <p:extLst>
      <p:ext uri="{BB962C8B-B14F-4D97-AF65-F5344CB8AC3E}">
        <p14:creationId xmlns:p14="http://schemas.microsoft.com/office/powerpoint/2010/main" val="932799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a:xfrm>
            <a:off x="838200" y="365126"/>
            <a:ext cx="3944815" cy="700000"/>
          </a:xfrm>
        </p:spPr>
        <p:txBody>
          <a:bodyPr/>
          <a:lstStyle/>
          <a:p>
            <a:r>
              <a:rPr lang="en-US" u="sng" dirty="0">
                <a:uFill>
                  <a:solidFill>
                    <a:schemeClr val="accent2"/>
                  </a:solidFill>
                </a:uFill>
              </a:rPr>
              <a:t>Random Forest</a:t>
            </a:r>
            <a:endParaRPr lang="en-IL" u="sng" dirty="0">
              <a:uFill>
                <a:solidFill>
                  <a:schemeClr val="accent2"/>
                </a:solidFill>
              </a:uFill>
            </a:endParaRPr>
          </a:p>
        </p:txBody>
      </p:sp>
      <p:graphicFrame>
        <p:nvGraphicFramePr>
          <p:cNvPr id="17" name="Table 6">
            <a:extLst>
              <a:ext uri="{FF2B5EF4-FFF2-40B4-BE49-F238E27FC236}">
                <a16:creationId xmlns:a16="http://schemas.microsoft.com/office/drawing/2014/main" id="{6AAB97E7-ECC8-4426-8FF8-37B2F746E89B}"/>
              </a:ext>
            </a:extLst>
          </p:cNvPr>
          <p:cNvGraphicFramePr>
            <a:graphicFrameLocks noGrp="1"/>
          </p:cNvGraphicFramePr>
          <p:nvPr/>
        </p:nvGraphicFramePr>
        <p:xfrm>
          <a:off x="909655" y="1738451"/>
          <a:ext cx="4638152" cy="3280526"/>
        </p:xfrm>
        <a:graphic>
          <a:graphicData uri="http://schemas.openxmlformats.org/drawingml/2006/table">
            <a:tbl>
              <a:tblPr firstRow="1" bandRow="1">
                <a:tableStyleId>{5C22544A-7EE6-4342-B048-85BDC9FD1C3A}</a:tableStyleId>
              </a:tblPr>
              <a:tblGrid>
                <a:gridCol w="1159538">
                  <a:extLst>
                    <a:ext uri="{9D8B030D-6E8A-4147-A177-3AD203B41FA5}">
                      <a16:colId xmlns:a16="http://schemas.microsoft.com/office/drawing/2014/main" val="4025444873"/>
                    </a:ext>
                  </a:extLst>
                </a:gridCol>
                <a:gridCol w="1159538">
                  <a:extLst>
                    <a:ext uri="{9D8B030D-6E8A-4147-A177-3AD203B41FA5}">
                      <a16:colId xmlns:a16="http://schemas.microsoft.com/office/drawing/2014/main" val="1748526572"/>
                    </a:ext>
                  </a:extLst>
                </a:gridCol>
                <a:gridCol w="1159538">
                  <a:extLst>
                    <a:ext uri="{9D8B030D-6E8A-4147-A177-3AD203B41FA5}">
                      <a16:colId xmlns:a16="http://schemas.microsoft.com/office/drawing/2014/main" val="3277850352"/>
                    </a:ext>
                  </a:extLst>
                </a:gridCol>
                <a:gridCol w="1159538">
                  <a:extLst>
                    <a:ext uri="{9D8B030D-6E8A-4147-A177-3AD203B41FA5}">
                      <a16:colId xmlns:a16="http://schemas.microsoft.com/office/drawing/2014/main" val="4033629457"/>
                    </a:ext>
                  </a:extLst>
                </a:gridCol>
              </a:tblGrid>
              <a:tr h="381751">
                <a:tc gridSpan="4">
                  <a:txBody>
                    <a:bodyPr/>
                    <a:lstStyle/>
                    <a:p>
                      <a:pPr algn="ctr"/>
                      <a:r>
                        <a:rPr lang="en-US" sz="1600" dirty="0">
                          <a:solidFill>
                            <a:schemeClr val="tx1"/>
                          </a:solidFill>
                        </a:rPr>
                        <a:t>Original Dataset</a:t>
                      </a:r>
                      <a:endParaRPr lang="en-IL" sz="16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lang="en-IL" sz="1600" dirty="0"/>
                    </a:p>
                  </a:txBody>
                  <a:tcPr anchor="ctr"/>
                </a:tc>
                <a:tc hMerge="1">
                  <a:txBody>
                    <a:bodyPr/>
                    <a:lstStyle/>
                    <a:p>
                      <a:pPr algn="ctr"/>
                      <a:endParaRPr lang="en-IL" sz="1600" dirty="0"/>
                    </a:p>
                  </a:txBody>
                  <a:tcPr anchor="ctr"/>
                </a:tc>
                <a:tc hMerge="1">
                  <a:txBody>
                    <a:bodyPr/>
                    <a:lstStyle/>
                    <a:p>
                      <a:pPr algn="ctr"/>
                      <a:endParaRPr lang="en-IL" sz="1600" dirty="0"/>
                    </a:p>
                  </a:txBody>
                  <a:tcPr anchor="ctr"/>
                </a:tc>
                <a:extLst>
                  <a:ext uri="{0D108BD9-81ED-4DB2-BD59-A6C34878D82A}">
                    <a16:rowId xmlns:a16="http://schemas.microsoft.com/office/drawing/2014/main" val="3343283803"/>
                  </a:ext>
                </a:extLst>
              </a:tr>
              <a:tr h="898611">
                <a:tc>
                  <a:txBody>
                    <a:bodyPr/>
                    <a:lstStyle/>
                    <a:p>
                      <a:pPr marL="0" algn="ctr" defTabSz="914400" rtl="0" eaLnBrk="1" latinLnBrk="0" hangingPunct="1"/>
                      <a:r>
                        <a:rPr lang="en-US" sz="1600" b="1" kern="1200" dirty="0">
                          <a:solidFill>
                            <a:schemeClr val="lt1"/>
                          </a:solidFill>
                          <a:latin typeface="+mn-lt"/>
                          <a:ea typeface="+mn-ea"/>
                          <a:cs typeface="+mn-cs"/>
                        </a:rPr>
                        <a:t>Foot—Floor distance mean (m)</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Max consecutive time up (frames)</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Shoulders y distance mean (m)</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Score</a:t>
                      </a:r>
                      <a:endParaRPr lang="en-IL" sz="1600" b="1" kern="1200" dirty="0">
                        <a:solidFill>
                          <a:schemeClr val="lt1"/>
                        </a:solidFill>
                        <a:latin typeface="+mn-lt"/>
                        <a:ea typeface="+mn-ea"/>
                        <a:cs typeface="+mn-cs"/>
                      </a:endParaRPr>
                    </a:p>
                  </a:txBody>
                  <a:tcPr anchor="ctr">
                    <a:lnT w="38100" cmpd="sng">
                      <a:noFill/>
                    </a:lnT>
                    <a:solidFill>
                      <a:schemeClr val="accent1"/>
                    </a:solidFill>
                  </a:tcPr>
                </a:tc>
                <a:extLst>
                  <a:ext uri="{0D108BD9-81ED-4DB2-BD59-A6C34878D82A}">
                    <a16:rowId xmlns:a16="http://schemas.microsoft.com/office/drawing/2014/main" val="284374132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4</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465</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299305063"/>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8</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371</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0.03</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99724460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6</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b="0" i="0" u="none" strike="noStrike" dirty="0">
                          <a:solidFill>
                            <a:srgbClr val="000000"/>
                          </a:solidFill>
                          <a:effectLst/>
                          <a:latin typeface="Calibri" panose="020F0502020204030204" pitchFamily="34" charset="0"/>
                        </a:rPr>
                        <a:t>300</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6</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3030516479"/>
                  </a:ext>
                </a:extLst>
              </a:tr>
              <a:tr h="366395">
                <a:tc>
                  <a:txBody>
                    <a:bodyPr/>
                    <a:lstStyle/>
                    <a:p>
                      <a:pPr algn="ctr" fontAlgn="b"/>
                      <a:r>
                        <a:rPr lang="en-IL" sz="1600" b="0" i="0" u="none" strike="noStrike" dirty="0">
                          <a:solidFill>
                            <a:srgbClr val="000000"/>
                          </a:solidFill>
                          <a:effectLst/>
                          <a:latin typeface="Calibri" panose="020F0502020204030204" pitchFamily="34" charset="0"/>
                        </a:rPr>
                        <a:t>0.2</a:t>
                      </a:r>
                      <a:r>
                        <a:rPr lang="en-US" sz="1600" b="0" i="0" u="none" strike="noStrike" dirty="0">
                          <a:solidFill>
                            <a:srgbClr val="000000"/>
                          </a:solidFill>
                          <a:effectLst/>
                          <a:latin typeface="Calibri" panose="020F0502020204030204" pitchFamily="34" charset="0"/>
                        </a:rPr>
                        <a:t>3</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a:solidFill>
                            <a:srgbClr val="000000"/>
                          </a:solidFill>
                          <a:effectLst/>
                          <a:latin typeface="Calibri" panose="020F0502020204030204" pitchFamily="34" charset="0"/>
                        </a:rPr>
                        <a:t>406</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0.02</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813360175"/>
                  </a:ext>
                </a:extLst>
              </a:tr>
              <a:tr h="366395">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7</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2</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1278043231"/>
                  </a:ext>
                </a:extLst>
              </a:tr>
            </a:tbl>
          </a:graphicData>
        </a:graphic>
      </p:graphicFrame>
      <p:graphicFrame>
        <p:nvGraphicFramePr>
          <p:cNvPr id="20" name="Table 6">
            <a:extLst>
              <a:ext uri="{FF2B5EF4-FFF2-40B4-BE49-F238E27FC236}">
                <a16:creationId xmlns:a16="http://schemas.microsoft.com/office/drawing/2014/main" id="{63B66940-CEF5-4E4E-A413-6FC154F25CCC}"/>
              </a:ext>
            </a:extLst>
          </p:cNvPr>
          <p:cNvGraphicFramePr>
            <a:graphicFrameLocks noGrp="1"/>
          </p:cNvGraphicFramePr>
          <p:nvPr>
            <p:extLst>
              <p:ext uri="{D42A27DB-BD31-4B8C-83A1-F6EECF244321}">
                <p14:modId xmlns:p14="http://schemas.microsoft.com/office/powerpoint/2010/main" val="3484569672"/>
              </p:ext>
            </p:extLst>
          </p:nvPr>
        </p:nvGraphicFramePr>
        <p:xfrm>
          <a:off x="6096000" y="1738451"/>
          <a:ext cx="3478614" cy="2914131"/>
        </p:xfrm>
        <a:graphic>
          <a:graphicData uri="http://schemas.openxmlformats.org/drawingml/2006/table">
            <a:tbl>
              <a:tblPr firstRow="1" bandRow="1">
                <a:tableStyleId>{5C22544A-7EE6-4342-B048-85BDC9FD1C3A}</a:tableStyleId>
              </a:tblPr>
              <a:tblGrid>
                <a:gridCol w="1159538">
                  <a:extLst>
                    <a:ext uri="{9D8B030D-6E8A-4147-A177-3AD203B41FA5}">
                      <a16:colId xmlns:a16="http://schemas.microsoft.com/office/drawing/2014/main" val="4025444873"/>
                    </a:ext>
                  </a:extLst>
                </a:gridCol>
                <a:gridCol w="1159538">
                  <a:extLst>
                    <a:ext uri="{9D8B030D-6E8A-4147-A177-3AD203B41FA5}">
                      <a16:colId xmlns:a16="http://schemas.microsoft.com/office/drawing/2014/main" val="3277850352"/>
                    </a:ext>
                  </a:extLst>
                </a:gridCol>
                <a:gridCol w="1159538">
                  <a:extLst>
                    <a:ext uri="{9D8B030D-6E8A-4147-A177-3AD203B41FA5}">
                      <a16:colId xmlns:a16="http://schemas.microsoft.com/office/drawing/2014/main" val="4033629457"/>
                    </a:ext>
                  </a:extLst>
                </a:gridCol>
              </a:tblGrid>
              <a:tr h="381751">
                <a:tc gridSpan="3">
                  <a:txBody>
                    <a:bodyPr/>
                    <a:lstStyle/>
                    <a:p>
                      <a:pPr algn="ctr"/>
                      <a:r>
                        <a:rPr lang="en-US" sz="1600" dirty="0">
                          <a:solidFill>
                            <a:schemeClr val="tx1"/>
                          </a:solidFill>
                        </a:rPr>
                        <a:t>Bootstrapped Dataset</a:t>
                      </a:r>
                      <a:endParaRPr lang="en-IL" sz="16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lang="en-IL" sz="1600" dirty="0"/>
                    </a:p>
                  </a:txBody>
                  <a:tcPr anchor="ctr">
                    <a:lnL w="12700" cmpd="sng">
                      <a:noFill/>
                    </a:lnL>
                  </a:tcPr>
                </a:tc>
                <a:tc hMerge="1">
                  <a:txBody>
                    <a:bodyPr/>
                    <a:lstStyle/>
                    <a:p>
                      <a:pPr algn="ctr"/>
                      <a:endParaRPr lang="en-IL" sz="1600" dirty="0"/>
                    </a:p>
                  </a:txBody>
                  <a:tcPr anchor="ctr"/>
                </a:tc>
                <a:extLst>
                  <a:ext uri="{0D108BD9-81ED-4DB2-BD59-A6C34878D82A}">
                    <a16:rowId xmlns:a16="http://schemas.microsoft.com/office/drawing/2014/main" val="3343283803"/>
                  </a:ext>
                </a:extLst>
              </a:tr>
              <a:tr h="898611">
                <a:tc>
                  <a:txBody>
                    <a:bodyPr/>
                    <a:lstStyle/>
                    <a:p>
                      <a:pPr marL="0" algn="ctr" defTabSz="914400" rtl="0" eaLnBrk="1" latinLnBrk="0" hangingPunct="1"/>
                      <a:r>
                        <a:rPr lang="en-US" sz="1600" b="1" kern="1200" dirty="0">
                          <a:solidFill>
                            <a:schemeClr val="lt1"/>
                          </a:solidFill>
                          <a:latin typeface="+mn-lt"/>
                          <a:ea typeface="+mn-ea"/>
                          <a:cs typeface="+mn-cs"/>
                        </a:rPr>
                        <a:t>Foot—Floor distance mean (m)</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Shoulders y distance mean (m)</a:t>
                      </a:r>
                      <a:endParaRPr lang="en-IL" sz="1600" b="1" kern="1200" dirty="0">
                        <a:solidFill>
                          <a:schemeClr val="lt1"/>
                        </a:solidFill>
                        <a:latin typeface="+mn-lt"/>
                        <a:ea typeface="+mn-ea"/>
                        <a:cs typeface="+mn-cs"/>
                      </a:endParaRPr>
                    </a:p>
                  </a:txBody>
                  <a:tcPr anchor="ctr">
                    <a:lnT w="12700" cap="flat" cmpd="sng" algn="ctr">
                      <a:noFill/>
                      <a:prstDash val="solid"/>
                      <a:round/>
                      <a:headEnd type="none" w="med" len="med"/>
                      <a:tailEnd type="none" w="med" len="med"/>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Score</a:t>
                      </a:r>
                      <a:endParaRPr lang="en-IL" sz="1600" b="1" kern="1200" dirty="0">
                        <a:solidFill>
                          <a:schemeClr val="lt1"/>
                        </a:solidFill>
                        <a:latin typeface="+mn-lt"/>
                        <a:ea typeface="+mn-ea"/>
                        <a:cs typeface="+mn-cs"/>
                      </a:endParaRPr>
                    </a:p>
                  </a:txBody>
                  <a:tcPr anchor="ctr">
                    <a:lnT w="38100" cmpd="sng">
                      <a:noFill/>
                    </a:lnT>
                    <a:solidFill>
                      <a:schemeClr val="accent1"/>
                    </a:solidFill>
                  </a:tcPr>
                </a:tc>
                <a:extLst>
                  <a:ext uri="{0D108BD9-81ED-4DB2-BD59-A6C34878D82A}">
                    <a16:rowId xmlns:a16="http://schemas.microsoft.com/office/drawing/2014/main" val="2843741324"/>
                  </a:ext>
                </a:extLst>
              </a:tr>
              <a:tr h="366395">
                <a:tc>
                  <a:txBody>
                    <a:bodyPr/>
                    <a:lstStyle/>
                    <a:p>
                      <a:pPr algn="ctr" fontAlgn="b"/>
                      <a:r>
                        <a:rPr lang="en-IL" sz="1600" b="0" i="0" u="none" strike="noStrike" dirty="0">
                          <a:solidFill>
                            <a:srgbClr val="000000"/>
                          </a:solidFill>
                          <a:effectLst/>
                          <a:latin typeface="Calibri" panose="020F0502020204030204" pitchFamily="34" charset="0"/>
                        </a:rPr>
                        <a:t>0.1</a:t>
                      </a:r>
                      <a:r>
                        <a:rPr lang="en-US" sz="1600" b="0" i="0" u="none" strike="noStrike" dirty="0">
                          <a:solidFill>
                            <a:srgbClr val="000000"/>
                          </a:solidFill>
                          <a:effectLst/>
                          <a:latin typeface="Calibri" panose="020F0502020204030204" pitchFamily="34" charset="0"/>
                        </a:rPr>
                        <a:t>8</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0.03</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997244604"/>
                  </a:ext>
                </a:extLst>
              </a:tr>
              <a:tr h="366395">
                <a:tc>
                  <a:txBody>
                    <a:bodyPr/>
                    <a:lstStyle/>
                    <a:p>
                      <a:pPr algn="ctr" fontAlgn="b"/>
                      <a:r>
                        <a:rPr lang="en-IL" sz="1600" b="0" i="0" u="none" strike="noStrike" dirty="0">
                          <a:solidFill>
                            <a:srgbClr val="000000"/>
                          </a:solidFill>
                          <a:effectLst/>
                          <a:latin typeface="Calibri" panose="020F0502020204030204" pitchFamily="34" charset="0"/>
                        </a:rPr>
                        <a:t>0.2</a:t>
                      </a:r>
                      <a:r>
                        <a:rPr lang="en-US" sz="1600" b="0" i="0" u="none" strike="noStrike" dirty="0">
                          <a:solidFill>
                            <a:srgbClr val="000000"/>
                          </a:solidFill>
                          <a:effectLst/>
                          <a:latin typeface="Calibri" panose="020F0502020204030204" pitchFamily="34" charset="0"/>
                        </a:rPr>
                        <a:t>3</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0.02</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813360175"/>
                  </a:ext>
                </a:extLst>
              </a:tr>
              <a:tr h="366395">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7</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1278043231"/>
                  </a:ext>
                </a:extLst>
              </a:tr>
              <a:tr h="366395">
                <a:tc>
                  <a:txBody>
                    <a:bodyPr/>
                    <a:lstStyle/>
                    <a:p>
                      <a:pPr algn="ctr" fontAlgn="b"/>
                      <a:r>
                        <a:rPr lang="en-IL" sz="1600" b="0" i="0" u="none" strike="noStrike" dirty="0">
                          <a:solidFill>
                            <a:srgbClr val="000000"/>
                          </a:solidFill>
                          <a:effectLst/>
                          <a:latin typeface="Calibri" panose="020F0502020204030204" pitchFamily="34" charset="0"/>
                        </a:rPr>
                        <a:t>0.0</a:t>
                      </a:r>
                      <a:r>
                        <a:rPr lang="en-US" sz="1600" b="0" i="0" u="none" strike="noStrike" dirty="0">
                          <a:solidFill>
                            <a:srgbClr val="000000"/>
                          </a:solidFill>
                          <a:effectLst/>
                          <a:latin typeface="Calibri" panose="020F0502020204030204" pitchFamily="34" charset="0"/>
                        </a:rPr>
                        <a:t>7</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0.06</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1</a:t>
                      </a:r>
                    </a:p>
                  </a:txBody>
                  <a:tcPr marL="9525" marR="9525" marT="9525" marB="0" anchor="ctr"/>
                </a:tc>
                <a:extLst>
                  <a:ext uri="{0D108BD9-81ED-4DB2-BD59-A6C34878D82A}">
                    <a16:rowId xmlns:a16="http://schemas.microsoft.com/office/drawing/2014/main" val="2402033864"/>
                  </a:ext>
                </a:extLst>
              </a:tr>
            </a:tbl>
          </a:graphicData>
        </a:graphic>
      </p:graphicFrame>
      <p:sp>
        <p:nvSpPr>
          <p:cNvPr id="6" name="Slide Number Placeholder 5">
            <a:extLst>
              <a:ext uri="{FF2B5EF4-FFF2-40B4-BE49-F238E27FC236}">
                <a16:creationId xmlns:a16="http://schemas.microsoft.com/office/drawing/2014/main" id="{9B84E003-5246-4301-8449-00B7E2DE97EC}"/>
              </a:ext>
            </a:extLst>
          </p:cNvPr>
          <p:cNvSpPr>
            <a:spLocks noGrp="1"/>
          </p:cNvSpPr>
          <p:nvPr>
            <p:ph type="sldNum" sz="quarter" idx="12"/>
          </p:nvPr>
        </p:nvSpPr>
        <p:spPr/>
        <p:txBody>
          <a:bodyPr/>
          <a:lstStyle/>
          <a:p>
            <a:fld id="{7DFD2AC5-595F-4047-BFCB-F5D3BBDFAA35}" type="slidenum">
              <a:rPr lang="en-IL" smtClean="0"/>
              <a:pPr/>
              <a:t>19</a:t>
            </a:fld>
            <a:r>
              <a:rPr lang="en-US"/>
              <a:t>/46</a:t>
            </a:r>
            <a:endParaRPr lang="en-IL" dirty="0"/>
          </a:p>
        </p:txBody>
      </p:sp>
    </p:spTree>
    <p:custDataLst>
      <p:tags r:id="rId1"/>
    </p:custDataLst>
    <p:extLst>
      <p:ext uri="{BB962C8B-B14F-4D97-AF65-F5344CB8AC3E}">
        <p14:creationId xmlns:p14="http://schemas.microsoft.com/office/powerpoint/2010/main" val="2554683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11D75-3832-42A5-BE22-D9257B084D16}"/>
              </a:ext>
            </a:extLst>
          </p:cNvPr>
          <p:cNvSpPr>
            <a:spLocks noGrp="1"/>
          </p:cNvSpPr>
          <p:nvPr>
            <p:ph type="title"/>
          </p:nvPr>
        </p:nvSpPr>
        <p:spPr>
          <a:xfrm>
            <a:off x="838200" y="365126"/>
            <a:ext cx="10515600" cy="1140990"/>
          </a:xfrm>
        </p:spPr>
        <p:txBody>
          <a:bodyPr/>
          <a:lstStyle/>
          <a:p>
            <a:r>
              <a:rPr lang="en-US" u="sng" dirty="0">
                <a:uFill>
                  <a:solidFill>
                    <a:schemeClr val="accent2"/>
                  </a:solidFill>
                </a:uFill>
              </a:rPr>
              <a:t>Background</a:t>
            </a:r>
            <a:endParaRPr lang="en-IL" u="sng" dirty="0">
              <a:uFill>
                <a:solidFill>
                  <a:schemeClr val="accent2"/>
                </a:solidFill>
              </a:uFill>
            </a:endParaRPr>
          </a:p>
        </p:txBody>
      </p:sp>
      <p:pic>
        <p:nvPicPr>
          <p:cNvPr id="4" name="Content Placeholder 3" descr="A screenshot of a cell phone&#10;&#10;Description automatically generated">
            <a:extLst>
              <a:ext uri="{FF2B5EF4-FFF2-40B4-BE49-F238E27FC236}">
                <a16:creationId xmlns:a16="http://schemas.microsoft.com/office/drawing/2014/main" id="{E7120722-A94E-4717-8B59-46D583AD8B99}"/>
              </a:ext>
            </a:extLst>
          </p:cNvPr>
          <p:cNvPicPr>
            <a:picLocks noGrp="1" noChangeAspect="1"/>
          </p:cNvPicPr>
          <p:nvPr>
            <p:ph idx="1"/>
          </p:nvPr>
        </p:nvPicPr>
        <p:blipFill>
          <a:blip r:embed="rId3"/>
          <a:stretch>
            <a:fillRect/>
          </a:stretch>
        </p:blipFill>
        <p:spPr>
          <a:xfrm>
            <a:off x="291342" y="2416524"/>
            <a:ext cx="4745940" cy="2854979"/>
          </a:xfrm>
          <a:prstGeom prst="rect">
            <a:avLst/>
          </a:prstGeom>
        </p:spPr>
      </p:pic>
      <p:sp>
        <p:nvSpPr>
          <p:cNvPr id="5" name="TextBox 4">
            <a:extLst>
              <a:ext uri="{FF2B5EF4-FFF2-40B4-BE49-F238E27FC236}">
                <a16:creationId xmlns:a16="http://schemas.microsoft.com/office/drawing/2014/main" id="{F8DE2998-5BE3-43A0-8EA7-2B88F90BC980}"/>
              </a:ext>
            </a:extLst>
          </p:cNvPr>
          <p:cNvSpPr txBox="1"/>
          <p:nvPr/>
        </p:nvSpPr>
        <p:spPr>
          <a:xfrm>
            <a:off x="291343" y="1875448"/>
            <a:ext cx="4745940" cy="461665"/>
          </a:xfrm>
          <a:prstGeom prst="rect">
            <a:avLst/>
          </a:prstGeom>
          <a:noFill/>
        </p:spPr>
        <p:txBody>
          <a:bodyPr wrap="square" rtlCol="0">
            <a:spAutoFit/>
          </a:bodyPr>
          <a:lstStyle/>
          <a:p>
            <a:r>
              <a:rPr lang="en-US" sz="2400" dirty="0"/>
              <a:t>Fatal fall rate by age and gender</a:t>
            </a:r>
            <a:endParaRPr lang="en-IL" sz="2400" dirty="0"/>
          </a:p>
        </p:txBody>
      </p:sp>
      <p:sp>
        <p:nvSpPr>
          <p:cNvPr id="6" name="TextBox 5">
            <a:extLst>
              <a:ext uri="{FF2B5EF4-FFF2-40B4-BE49-F238E27FC236}">
                <a16:creationId xmlns:a16="http://schemas.microsoft.com/office/drawing/2014/main" id="{D23382C9-DC93-459D-A103-861B98482193}"/>
              </a:ext>
            </a:extLst>
          </p:cNvPr>
          <p:cNvSpPr txBox="1"/>
          <p:nvPr/>
        </p:nvSpPr>
        <p:spPr>
          <a:xfrm>
            <a:off x="5590752" y="1506116"/>
            <a:ext cx="6309905" cy="830997"/>
          </a:xfrm>
          <a:prstGeom prst="rect">
            <a:avLst/>
          </a:prstGeom>
          <a:noFill/>
        </p:spPr>
        <p:txBody>
          <a:bodyPr wrap="square" rtlCol="0">
            <a:spAutoFit/>
          </a:bodyPr>
          <a:lstStyle/>
          <a:p>
            <a:r>
              <a:rPr lang="en-US" sz="2400" dirty="0"/>
              <a:t>Number of deaths from falls </a:t>
            </a:r>
          </a:p>
          <a:p>
            <a:r>
              <a:rPr lang="en-US" sz="2400" dirty="0"/>
              <a:t>adults aged ≥65 years  (USA) 2007–2016</a:t>
            </a:r>
            <a:endParaRPr lang="en-IL" sz="2400" dirty="0"/>
          </a:p>
        </p:txBody>
      </p:sp>
      <p:pic>
        <p:nvPicPr>
          <p:cNvPr id="7" name="Content Placeholder 11">
            <a:extLst>
              <a:ext uri="{FF2B5EF4-FFF2-40B4-BE49-F238E27FC236}">
                <a16:creationId xmlns:a16="http://schemas.microsoft.com/office/drawing/2014/main" id="{4440E38A-C2E1-4FC4-BB65-9C6077A118E6}"/>
              </a:ext>
            </a:extLst>
          </p:cNvPr>
          <p:cNvPicPr>
            <a:picLocks noChangeAspect="1"/>
          </p:cNvPicPr>
          <p:nvPr/>
        </p:nvPicPr>
        <p:blipFill>
          <a:blip r:embed="rId4"/>
          <a:stretch>
            <a:fillRect/>
          </a:stretch>
        </p:blipFill>
        <p:spPr>
          <a:xfrm>
            <a:off x="5590751" y="2416524"/>
            <a:ext cx="6309906" cy="2854978"/>
          </a:xfrm>
          <a:prstGeom prst="rect">
            <a:avLst/>
          </a:prstGeom>
        </p:spPr>
      </p:pic>
      <p:sp>
        <p:nvSpPr>
          <p:cNvPr id="8" name="Rectangle 7">
            <a:extLst>
              <a:ext uri="{FF2B5EF4-FFF2-40B4-BE49-F238E27FC236}">
                <a16:creationId xmlns:a16="http://schemas.microsoft.com/office/drawing/2014/main" id="{D674682D-9032-4CEA-8A34-1011EBDD21E4}"/>
              </a:ext>
            </a:extLst>
          </p:cNvPr>
          <p:cNvSpPr/>
          <p:nvPr/>
        </p:nvSpPr>
        <p:spPr>
          <a:xfrm>
            <a:off x="5590751" y="5334055"/>
            <a:ext cx="6309906" cy="523220"/>
          </a:xfrm>
          <a:prstGeom prst="rect">
            <a:avLst/>
          </a:prstGeom>
          <a:noFill/>
        </p:spPr>
        <p:txBody>
          <a:bodyPr wrap="square" rtlCol="0">
            <a:spAutoFit/>
          </a:bodyPr>
          <a:lstStyle/>
          <a:p>
            <a:r>
              <a:rPr lang="en-US" sz="1400" i="1" dirty="0">
                <a:latin typeface="+mj-lt"/>
              </a:rPr>
              <a:t>Burns E, </a:t>
            </a:r>
            <a:r>
              <a:rPr lang="en-US" sz="1400" i="1" dirty="0" err="1">
                <a:latin typeface="+mj-lt"/>
              </a:rPr>
              <a:t>Kakara</a:t>
            </a:r>
            <a:r>
              <a:rPr lang="en-US" sz="1400" i="1" dirty="0">
                <a:latin typeface="+mj-lt"/>
              </a:rPr>
              <a:t> R. Deaths from Falls Among Persons Aged ≥65 Years — United States, 2007–2016. MMWR </a:t>
            </a:r>
            <a:r>
              <a:rPr lang="en-US" sz="1400" i="1" dirty="0" err="1">
                <a:latin typeface="+mj-lt"/>
              </a:rPr>
              <a:t>Morb</a:t>
            </a:r>
            <a:r>
              <a:rPr lang="en-US" sz="1400" i="1" dirty="0">
                <a:latin typeface="+mj-lt"/>
              </a:rPr>
              <a:t> Mortal </a:t>
            </a:r>
            <a:r>
              <a:rPr lang="en-US" sz="1400" i="1" dirty="0" err="1">
                <a:latin typeface="+mj-lt"/>
              </a:rPr>
              <a:t>Wkly</a:t>
            </a:r>
            <a:r>
              <a:rPr lang="en-US" sz="1400" i="1" dirty="0">
                <a:latin typeface="+mj-lt"/>
              </a:rPr>
              <a:t> Rep 2018;67:509–514.</a:t>
            </a:r>
            <a:endParaRPr lang="en-IL" sz="1400" i="1" dirty="0">
              <a:latin typeface="+mj-lt"/>
            </a:endParaRPr>
          </a:p>
        </p:txBody>
      </p:sp>
      <p:sp>
        <p:nvSpPr>
          <p:cNvPr id="11" name="Slide Number Placeholder 10">
            <a:extLst>
              <a:ext uri="{FF2B5EF4-FFF2-40B4-BE49-F238E27FC236}">
                <a16:creationId xmlns:a16="http://schemas.microsoft.com/office/drawing/2014/main" id="{B1FFABDF-F7F5-46CD-8492-A5A4EA6AB12D}"/>
              </a:ext>
            </a:extLst>
          </p:cNvPr>
          <p:cNvSpPr>
            <a:spLocks noGrp="1"/>
          </p:cNvSpPr>
          <p:nvPr>
            <p:ph type="sldNum" sz="quarter" idx="12"/>
          </p:nvPr>
        </p:nvSpPr>
        <p:spPr/>
        <p:txBody>
          <a:bodyPr/>
          <a:lstStyle/>
          <a:p>
            <a:fld id="{7DFD2AC5-595F-4047-BFCB-F5D3BBDFAA35}" type="slidenum">
              <a:rPr lang="en-IL" smtClean="0"/>
              <a:pPr/>
              <a:t>2</a:t>
            </a:fld>
            <a:r>
              <a:rPr lang="en-US"/>
              <a:t>/46</a:t>
            </a:r>
            <a:endParaRPr lang="en-IL" dirty="0"/>
          </a:p>
        </p:txBody>
      </p:sp>
    </p:spTree>
    <p:extLst>
      <p:ext uri="{BB962C8B-B14F-4D97-AF65-F5344CB8AC3E}">
        <p14:creationId xmlns:p14="http://schemas.microsoft.com/office/powerpoint/2010/main" val="1607749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a:xfrm>
            <a:off x="838200" y="365126"/>
            <a:ext cx="3944815" cy="700000"/>
          </a:xfrm>
        </p:spPr>
        <p:txBody>
          <a:bodyPr/>
          <a:lstStyle/>
          <a:p>
            <a:r>
              <a:rPr lang="en-US" u="sng" dirty="0">
                <a:uFill>
                  <a:solidFill>
                    <a:schemeClr val="accent2"/>
                  </a:solidFill>
                </a:uFill>
              </a:rPr>
              <a:t>Random Forest</a:t>
            </a:r>
            <a:endParaRPr lang="en-IL" u="sng" dirty="0">
              <a:uFill>
                <a:solidFill>
                  <a:schemeClr val="accent2"/>
                </a:solidFill>
              </a:uFill>
            </a:endParaRPr>
          </a:p>
        </p:txBody>
      </p:sp>
      <p:grpSp>
        <p:nvGrpSpPr>
          <p:cNvPr id="3" name="Group 2">
            <a:extLst>
              <a:ext uri="{FF2B5EF4-FFF2-40B4-BE49-F238E27FC236}">
                <a16:creationId xmlns:a16="http://schemas.microsoft.com/office/drawing/2014/main" id="{E487988C-008E-4B0F-A9C3-562CCCABBC7F}"/>
              </a:ext>
            </a:extLst>
          </p:cNvPr>
          <p:cNvGrpSpPr/>
          <p:nvPr/>
        </p:nvGrpSpPr>
        <p:grpSpPr>
          <a:xfrm>
            <a:off x="3414889" y="1884720"/>
            <a:ext cx="5179133" cy="3123911"/>
            <a:chOff x="3414889" y="1884720"/>
            <a:chExt cx="5179133" cy="3123911"/>
          </a:xfrm>
        </p:grpSpPr>
        <p:sp>
          <p:nvSpPr>
            <p:cNvPr id="25" name="Rectangle: Rounded Corners 24">
              <a:extLst>
                <a:ext uri="{FF2B5EF4-FFF2-40B4-BE49-F238E27FC236}">
                  <a16:creationId xmlns:a16="http://schemas.microsoft.com/office/drawing/2014/main" id="{85B2C070-362D-4046-A3C2-1C863499166D}"/>
                </a:ext>
              </a:extLst>
            </p:cNvPr>
            <p:cNvSpPr/>
            <p:nvPr/>
          </p:nvSpPr>
          <p:spPr>
            <a:xfrm>
              <a:off x="4588747" y="1884720"/>
              <a:ext cx="2831748"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Foot—Floor distance mean </a:t>
              </a:r>
            </a:p>
          </p:txBody>
        </p:sp>
        <p:sp>
          <p:nvSpPr>
            <p:cNvPr id="11" name="Rectangle: Rounded Corners 10">
              <a:extLst>
                <a:ext uri="{FF2B5EF4-FFF2-40B4-BE49-F238E27FC236}">
                  <a16:creationId xmlns:a16="http://schemas.microsoft.com/office/drawing/2014/main" id="{EEC2FCE8-5E09-46F5-82D7-54418AB9894D}"/>
                </a:ext>
              </a:extLst>
            </p:cNvPr>
            <p:cNvSpPr/>
            <p:nvPr/>
          </p:nvSpPr>
          <p:spPr>
            <a:xfrm>
              <a:off x="3906646" y="3187411"/>
              <a:ext cx="1364202"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12" name="Rectangle: Rounded Corners 11">
              <a:extLst>
                <a:ext uri="{FF2B5EF4-FFF2-40B4-BE49-F238E27FC236}">
                  <a16:creationId xmlns:a16="http://schemas.microsoft.com/office/drawing/2014/main" id="{0627FDBC-075D-4847-90EA-1B246371F129}"/>
                </a:ext>
              </a:extLst>
            </p:cNvPr>
            <p:cNvSpPr/>
            <p:nvPr/>
          </p:nvSpPr>
          <p:spPr>
            <a:xfrm>
              <a:off x="6738394" y="3187411"/>
              <a:ext cx="1364202"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cxnSp>
          <p:nvCxnSpPr>
            <p:cNvPr id="6" name="Straight Arrow Connector 5">
              <a:extLst>
                <a:ext uri="{FF2B5EF4-FFF2-40B4-BE49-F238E27FC236}">
                  <a16:creationId xmlns:a16="http://schemas.microsoft.com/office/drawing/2014/main" id="{77F61165-1DE0-4B74-B32B-B7D7058513E0}"/>
                </a:ext>
              </a:extLst>
            </p:cNvPr>
            <p:cNvCxnSpPr>
              <a:cxnSpLocks/>
              <a:stCxn id="25" idx="2"/>
              <a:endCxn id="11" idx="0"/>
            </p:cNvCxnSpPr>
            <p:nvPr/>
          </p:nvCxnSpPr>
          <p:spPr>
            <a:xfrm flipH="1">
              <a:off x="4588747" y="2393801"/>
              <a:ext cx="1415874" cy="793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B499AC5-C748-48E0-86BF-F49F99B53029}"/>
                </a:ext>
              </a:extLst>
            </p:cNvPr>
            <p:cNvCxnSpPr>
              <a:cxnSpLocks/>
              <a:stCxn id="25" idx="2"/>
              <a:endCxn id="12" idx="0"/>
            </p:cNvCxnSpPr>
            <p:nvPr/>
          </p:nvCxnSpPr>
          <p:spPr>
            <a:xfrm>
              <a:off x="6004621" y="2393801"/>
              <a:ext cx="1415874" cy="793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ACE8CA3D-ACF5-4626-B509-5D800E06D2D7}"/>
                </a:ext>
              </a:extLst>
            </p:cNvPr>
            <p:cNvSpPr/>
            <p:nvPr/>
          </p:nvSpPr>
          <p:spPr>
            <a:xfrm>
              <a:off x="3414889" y="4490102"/>
              <a:ext cx="982853"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31" name="Rectangle: Rounded Corners 30">
              <a:extLst>
                <a:ext uri="{FF2B5EF4-FFF2-40B4-BE49-F238E27FC236}">
                  <a16:creationId xmlns:a16="http://schemas.microsoft.com/office/drawing/2014/main" id="{7C70A6DA-2002-4E43-92F2-A28F851C89AF}"/>
                </a:ext>
              </a:extLst>
            </p:cNvPr>
            <p:cNvSpPr/>
            <p:nvPr/>
          </p:nvSpPr>
          <p:spPr>
            <a:xfrm>
              <a:off x="4802170" y="4499550"/>
              <a:ext cx="982853"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34" name="Rectangle: Rounded Corners 33">
              <a:extLst>
                <a:ext uri="{FF2B5EF4-FFF2-40B4-BE49-F238E27FC236}">
                  <a16:creationId xmlns:a16="http://schemas.microsoft.com/office/drawing/2014/main" id="{C9F02A4A-27EB-4AAB-A07C-15A6142377A5}"/>
                </a:ext>
              </a:extLst>
            </p:cNvPr>
            <p:cNvSpPr/>
            <p:nvPr/>
          </p:nvSpPr>
          <p:spPr>
            <a:xfrm>
              <a:off x="6246305" y="4490101"/>
              <a:ext cx="982853"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sp>
          <p:nvSpPr>
            <p:cNvPr id="35" name="Rectangle: Rounded Corners 34">
              <a:extLst>
                <a:ext uri="{FF2B5EF4-FFF2-40B4-BE49-F238E27FC236}">
                  <a16:creationId xmlns:a16="http://schemas.microsoft.com/office/drawing/2014/main" id="{3DF9C8E4-D61B-463D-81E7-D94A7CD6D679}"/>
                </a:ext>
              </a:extLst>
            </p:cNvPr>
            <p:cNvSpPr/>
            <p:nvPr/>
          </p:nvSpPr>
          <p:spPr>
            <a:xfrm>
              <a:off x="7611169" y="4487989"/>
              <a:ext cx="982853" cy="509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dirty="0"/>
            </a:p>
          </p:txBody>
        </p:sp>
        <p:cxnSp>
          <p:nvCxnSpPr>
            <p:cNvPr id="21" name="Straight Arrow Connector 20">
              <a:extLst>
                <a:ext uri="{FF2B5EF4-FFF2-40B4-BE49-F238E27FC236}">
                  <a16:creationId xmlns:a16="http://schemas.microsoft.com/office/drawing/2014/main" id="{7A045D61-CABF-436A-9C0A-521845A66A52}"/>
                </a:ext>
              </a:extLst>
            </p:cNvPr>
            <p:cNvCxnSpPr>
              <a:stCxn id="11" idx="2"/>
              <a:endCxn id="30" idx="0"/>
            </p:cNvCxnSpPr>
            <p:nvPr/>
          </p:nvCxnSpPr>
          <p:spPr>
            <a:xfrm flipH="1">
              <a:off x="3906316" y="3696492"/>
              <a:ext cx="682431" cy="7936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23807A6-73C8-450D-B02C-851A1BF18CFB}"/>
                </a:ext>
              </a:extLst>
            </p:cNvPr>
            <p:cNvCxnSpPr>
              <a:stCxn id="11" idx="2"/>
              <a:endCxn id="31" idx="0"/>
            </p:cNvCxnSpPr>
            <p:nvPr/>
          </p:nvCxnSpPr>
          <p:spPr>
            <a:xfrm>
              <a:off x="4588747" y="3696492"/>
              <a:ext cx="704850" cy="803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39FC53D-1B36-436E-A489-D05CD22419E6}"/>
                </a:ext>
              </a:extLst>
            </p:cNvPr>
            <p:cNvCxnSpPr>
              <a:stCxn id="12" idx="2"/>
              <a:endCxn id="34" idx="0"/>
            </p:cNvCxnSpPr>
            <p:nvPr/>
          </p:nvCxnSpPr>
          <p:spPr>
            <a:xfrm flipH="1">
              <a:off x="6737732" y="3696492"/>
              <a:ext cx="682763" cy="793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A4DEC77-4F8E-4E28-A344-EDCE7AD908F4}"/>
                </a:ext>
              </a:extLst>
            </p:cNvPr>
            <p:cNvCxnSpPr>
              <a:stCxn id="12" idx="2"/>
              <a:endCxn id="35" idx="0"/>
            </p:cNvCxnSpPr>
            <p:nvPr/>
          </p:nvCxnSpPr>
          <p:spPr>
            <a:xfrm>
              <a:off x="7420495" y="3696492"/>
              <a:ext cx="682101" cy="791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9" name="Slide Number Placeholder 8">
            <a:extLst>
              <a:ext uri="{FF2B5EF4-FFF2-40B4-BE49-F238E27FC236}">
                <a16:creationId xmlns:a16="http://schemas.microsoft.com/office/drawing/2014/main" id="{992A0AE7-1C1E-490E-B3E3-36D79C0C2B81}"/>
              </a:ext>
            </a:extLst>
          </p:cNvPr>
          <p:cNvSpPr>
            <a:spLocks noGrp="1"/>
          </p:cNvSpPr>
          <p:nvPr>
            <p:ph type="sldNum" sz="quarter" idx="12"/>
          </p:nvPr>
        </p:nvSpPr>
        <p:spPr/>
        <p:txBody>
          <a:bodyPr/>
          <a:lstStyle/>
          <a:p>
            <a:fld id="{7DFD2AC5-595F-4047-BFCB-F5D3BBDFAA35}" type="slidenum">
              <a:rPr lang="en-IL" smtClean="0"/>
              <a:pPr/>
              <a:t>20</a:t>
            </a:fld>
            <a:r>
              <a:rPr lang="en-US"/>
              <a:t>/46</a:t>
            </a:r>
            <a:endParaRPr lang="en-IL" dirty="0"/>
          </a:p>
        </p:txBody>
      </p:sp>
    </p:spTree>
    <p:custDataLst>
      <p:tags r:id="rId1"/>
    </p:custDataLst>
    <p:extLst>
      <p:ext uri="{BB962C8B-B14F-4D97-AF65-F5344CB8AC3E}">
        <p14:creationId xmlns:p14="http://schemas.microsoft.com/office/powerpoint/2010/main" val="1561598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a:xfrm>
            <a:off x="838200" y="365126"/>
            <a:ext cx="3944815" cy="700000"/>
          </a:xfrm>
        </p:spPr>
        <p:txBody>
          <a:bodyPr/>
          <a:lstStyle/>
          <a:p>
            <a:r>
              <a:rPr lang="en-US" u="sng" dirty="0">
                <a:uFill>
                  <a:solidFill>
                    <a:schemeClr val="accent2"/>
                  </a:solidFill>
                </a:uFill>
              </a:rPr>
              <a:t>Random Forest</a:t>
            </a:r>
            <a:endParaRPr lang="en-IL" u="sng" dirty="0">
              <a:uFill>
                <a:solidFill>
                  <a:schemeClr val="accent2"/>
                </a:solidFill>
              </a:uFill>
            </a:endParaRPr>
          </a:p>
        </p:txBody>
      </p:sp>
      <p:grpSp>
        <p:nvGrpSpPr>
          <p:cNvPr id="124" name="Group 123">
            <a:extLst>
              <a:ext uri="{FF2B5EF4-FFF2-40B4-BE49-F238E27FC236}">
                <a16:creationId xmlns:a16="http://schemas.microsoft.com/office/drawing/2014/main" id="{ADE937FD-F93D-4FB5-934D-6CCCC5171823}"/>
              </a:ext>
            </a:extLst>
          </p:cNvPr>
          <p:cNvGrpSpPr/>
          <p:nvPr/>
        </p:nvGrpSpPr>
        <p:grpSpPr>
          <a:xfrm>
            <a:off x="918815" y="1395921"/>
            <a:ext cx="4970834" cy="2023995"/>
            <a:chOff x="918815" y="1395921"/>
            <a:chExt cx="4970834" cy="2023995"/>
          </a:xfrm>
        </p:grpSpPr>
        <p:sp>
          <p:nvSpPr>
            <p:cNvPr id="25" name="Rectangle: Rounded Corners 24">
              <a:extLst>
                <a:ext uri="{FF2B5EF4-FFF2-40B4-BE49-F238E27FC236}">
                  <a16:creationId xmlns:a16="http://schemas.microsoft.com/office/drawing/2014/main" id="{85B2C070-362D-4046-A3C2-1C863499166D}"/>
                </a:ext>
              </a:extLst>
            </p:cNvPr>
            <p:cNvSpPr/>
            <p:nvPr/>
          </p:nvSpPr>
          <p:spPr>
            <a:xfrm>
              <a:off x="2090725" y="1395921"/>
              <a:ext cx="2511420"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Foot—Floor distance mean </a:t>
              </a:r>
            </a:p>
          </p:txBody>
        </p:sp>
        <p:sp>
          <p:nvSpPr>
            <p:cNvPr id="11" name="Rectangle: Rounded Corners 10">
              <a:extLst>
                <a:ext uri="{FF2B5EF4-FFF2-40B4-BE49-F238E27FC236}">
                  <a16:creationId xmlns:a16="http://schemas.microsoft.com/office/drawing/2014/main" id="{EEC2FCE8-5E09-46F5-82D7-54418AB9894D}"/>
                </a:ext>
              </a:extLst>
            </p:cNvPr>
            <p:cNvSpPr/>
            <p:nvPr/>
          </p:nvSpPr>
          <p:spPr>
            <a:xfrm>
              <a:off x="1513399" y="2198180"/>
              <a:ext cx="1154651" cy="419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12" name="Rectangle: Rounded Corners 11">
              <a:extLst>
                <a:ext uri="{FF2B5EF4-FFF2-40B4-BE49-F238E27FC236}">
                  <a16:creationId xmlns:a16="http://schemas.microsoft.com/office/drawing/2014/main" id="{0627FDBC-075D-4847-90EA-1B246371F129}"/>
                </a:ext>
              </a:extLst>
            </p:cNvPr>
            <p:cNvSpPr/>
            <p:nvPr/>
          </p:nvSpPr>
          <p:spPr>
            <a:xfrm>
              <a:off x="4109081" y="2250169"/>
              <a:ext cx="1154651" cy="419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cxnSp>
          <p:nvCxnSpPr>
            <p:cNvPr id="6" name="Straight Arrow Connector 5">
              <a:extLst>
                <a:ext uri="{FF2B5EF4-FFF2-40B4-BE49-F238E27FC236}">
                  <a16:creationId xmlns:a16="http://schemas.microsoft.com/office/drawing/2014/main" id="{77F61165-1DE0-4B74-B32B-B7D7058513E0}"/>
                </a:ext>
              </a:extLst>
            </p:cNvPr>
            <p:cNvCxnSpPr>
              <a:cxnSpLocks/>
              <a:stCxn id="25" idx="2"/>
              <a:endCxn id="11" idx="0"/>
            </p:cNvCxnSpPr>
            <p:nvPr/>
          </p:nvCxnSpPr>
          <p:spPr>
            <a:xfrm flipH="1">
              <a:off x="2090725" y="1815396"/>
              <a:ext cx="1255710" cy="38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B499AC5-C748-48E0-86BF-F49F99B53029}"/>
                </a:ext>
              </a:extLst>
            </p:cNvPr>
            <p:cNvCxnSpPr>
              <a:cxnSpLocks/>
              <a:stCxn id="25" idx="2"/>
              <a:endCxn id="12" idx="0"/>
            </p:cNvCxnSpPr>
            <p:nvPr/>
          </p:nvCxnSpPr>
          <p:spPr>
            <a:xfrm>
              <a:off x="3346435" y="1815396"/>
              <a:ext cx="1339972" cy="434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ACE8CA3D-ACF5-4626-B509-5D800E06D2D7}"/>
                </a:ext>
              </a:extLst>
            </p:cNvPr>
            <p:cNvSpPr/>
            <p:nvPr/>
          </p:nvSpPr>
          <p:spPr>
            <a:xfrm>
              <a:off x="918815" y="3000440"/>
              <a:ext cx="1154651"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31" name="Rectangle: Rounded Corners 30">
              <a:extLst>
                <a:ext uri="{FF2B5EF4-FFF2-40B4-BE49-F238E27FC236}">
                  <a16:creationId xmlns:a16="http://schemas.microsoft.com/office/drawing/2014/main" id="{7C70A6DA-2002-4E43-92F2-A28F851C89AF}"/>
                </a:ext>
              </a:extLst>
            </p:cNvPr>
            <p:cNvSpPr/>
            <p:nvPr/>
          </p:nvSpPr>
          <p:spPr>
            <a:xfrm>
              <a:off x="2141255" y="2992328"/>
              <a:ext cx="1154650"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34" name="Rectangle: Rounded Corners 33">
              <a:extLst>
                <a:ext uri="{FF2B5EF4-FFF2-40B4-BE49-F238E27FC236}">
                  <a16:creationId xmlns:a16="http://schemas.microsoft.com/office/drawing/2014/main" id="{C9F02A4A-27EB-4AAB-A07C-15A6142377A5}"/>
                </a:ext>
              </a:extLst>
            </p:cNvPr>
            <p:cNvSpPr/>
            <p:nvPr/>
          </p:nvSpPr>
          <p:spPr>
            <a:xfrm>
              <a:off x="3529819" y="2992327"/>
              <a:ext cx="1154650"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35" name="Rectangle: Rounded Corners 34">
              <a:extLst>
                <a:ext uri="{FF2B5EF4-FFF2-40B4-BE49-F238E27FC236}">
                  <a16:creationId xmlns:a16="http://schemas.microsoft.com/office/drawing/2014/main" id="{3DF9C8E4-D61B-463D-81E7-D94A7CD6D679}"/>
                </a:ext>
              </a:extLst>
            </p:cNvPr>
            <p:cNvSpPr/>
            <p:nvPr/>
          </p:nvSpPr>
          <p:spPr>
            <a:xfrm>
              <a:off x="4734999" y="3000440"/>
              <a:ext cx="1154650" cy="419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cxnSp>
          <p:nvCxnSpPr>
            <p:cNvPr id="21" name="Straight Arrow Connector 20">
              <a:extLst>
                <a:ext uri="{FF2B5EF4-FFF2-40B4-BE49-F238E27FC236}">
                  <a16:creationId xmlns:a16="http://schemas.microsoft.com/office/drawing/2014/main" id="{7A045D61-CABF-436A-9C0A-521845A66A52}"/>
                </a:ext>
              </a:extLst>
            </p:cNvPr>
            <p:cNvCxnSpPr>
              <a:cxnSpLocks/>
              <a:stCxn id="11" idx="2"/>
              <a:endCxn id="30" idx="0"/>
            </p:cNvCxnSpPr>
            <p:nvPr/>
          </p:nvCxnSpPr>
          <p:spPr>
            <a:xfrm flipH="1">
              <a:off x="1496141" y="2617656"/>
              <a:ext cx="594584" cy="38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23807A6-73C8-450D-B02C-851A1BF18CFB}"/>
                </a:ext>
              </a:extLst>
            </p:cNvPr>
            <p:cNvCxnSpPr>
              <a:cxnSpLocks/>
              <a:stCxn id="11" idx="2"/>
              <a:endCxn id="31" idx="0"/>
            </p:cNvCxnSpPr>
            <p:nvPr/>
          </p:nvCxnSpPr>
          <p:spPr>
            <a:xfrm>
              <a:off x="2090725" y="2617656"/>
              <a:ext cx="627855" cy="37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39FC53D-1B36-436E-A489-D05CD22419E6}"/>
                </a:ext>
              </a:extLst>
            </p:cNvPr>
            <p:cNvCxnSpPr>
              <a:cxnSpLocks/>
              <a:stCxn id="12" idx="2"/>
              <a:endCxn id="34" idx="0"/>
            </p:cNvCxnSpPr>
            <p:nvPr/>
          </p:nvCxnSpPr>
          <p:spPr>
            <a:xfrm flipH="1">
              <a:off x="4107144" y="2669645"/>
              <a:ext cx="579263" cy="32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A4DEC77-4F8E-4E28-A344-EDCE7AD908F4}"/>
                </a:ext>
              </a:extLst>
            </p:cNvPr>
            <p:cNvCxnSpPr>
              <a:cxnSpLocks/>
              <a:stCxn id="12" idx="2"/>
              <a:endCxn id="35" idx="0"/>
            </p:cNvCxnSpPr>
            <p:nvPr/>
          </p:nvCxnSpPr>
          <p:spPr>
            <a:xfrm>
              <a:off x="4686407" y="2669645"/>
              <a:ext cx="625917" cy="33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C1125405-E5E3-48C5-9176-2CDC2078EE9D}"/>
              </a:ext>
            </a:extLst>
          </p:cNvPr>
          <p:cNvGrpSpPr/>
          <p:nvPr/>
        </p:nvGrpSpPr>
        <p:grpSpPr>
          <a:xfrm>
            <a:off x="6417945" y="1398323"/>
            <a:ext cx="4970834" cy="2023995"/>
            <a:chOff x="6417945" y="1398323"/>
            <a:chExt cx="4970834" cy="2023995"/>
          </a:xfrm>
        </p:grpSpPr>
        <p:sp>
          <p:nvSpPr>
            <p:cNvPr id="84" name="Rectangle: Rounded Corners 83">
              <a:extLst>
                <a:ext uri="{FF2B5EF4-FFF2-40B4-BE49-F238E27FC236}">
                  <a16:creationId xmlns:a16="http://schemas.microsoft.com/office/drawing/2014/main" id="{40D5EC8C-6B0C-4F72-BE4D-91B9AF83B6EA}"/>
                </a:ext>
              </a:extLst>
            </p:cNvPr>
            <p:cNvSpPr/>
            <p:nvPr/>
          </p:nvSpPr>
          <p:spPr>
            <a:xfrm>
              <a:off x="7589855" y="1398323"/>
              <a:ext cx="2511420"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Max consecutive time up</a:t>
              </a:r>
            </a:p>
          </p:txBody>
        </p:sp>
        <p:sp>
          <p:nvSpPr>
            <p:cNvPr id="85" name="Rectangle: Rounded Corners 84">
              <a:extLst>
                <a:ext uri="{FF2B5EF4-FFF2-40B4-BE49-F238E27FC236}">
                  <a16:creationId xmlns:a16="http://schemas.microsoft.com/office/drawing/2014/main" id="{AC72F477-B370-4307-801A-73D488EF8B0F}"/>
                </a:ext>
              </a:extLst>
            </p:cNvPr>
            <p:cNvSpPr/>
            <p:nvPr/>
          </p:nvSpPr>
          <p:spPr>
            <a:xfrm>
              <a:off x="7012529" y="2200582"/>
              <a:ext cx="1154651" cy="419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86" name="Rectangle: Rounded Corners 85">
              <a:extLst>
                <a:ext uri="{FF2B5EF4-FFF2-40B4-BE49-F238E27FC236}">
                  <a16:creationId xmlns:a16="http://schemas.microsoft.com/office/drawing/2014/main" id="{A458C1EC-3450-4E3E-B5E2-684D897C39B6}"/>
                </a:ext>
              </a:extLst>
            </p:cNvPr>
            <p:cNvSpPr/>
            <p:nvPr/>
          </p:nvSpPr>
          <p:spPr>
            <a:xfrm>
              <a:off x="9608211" y="2252571"/>
              <a:ext cx="1154651" cy="419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cxnSp>
          <p:nvCxnSpPr>
            <p:cNvPr id="87" name="Straight Arrow Connector 86">
              <a:extLst>
                <a:ext uri="{FF2B5EF4-FFF2-40B4-BE49-F238E27FC236}">
                  <a16:creationId xmlns:a16="http://schemas.microsoft.com/office/drawing/2014/main" id="{F56B2E1D-72C2-4BC5-8EB0-BF643998086D}"/>
                </a:ext>
              </a:extLst>
            </p:cNvPr>
            <p:cNvCxnSpPr>
              <a:cxnSpLocks/>
              <a:stCxn id="84" idx="2"/>
              <a:endCxn id="85" idx="0"/>
            </p:cNvCxnSpPr>
            <p:nvPr/>
          </p:nvCxnSpPr>
          <p:spPr>
            <a:xfrm flipH="1">
              <a:off x="7589855" y="1817798"/>
              <a:ext cx="1255710" cy="38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8B2800A7-E25E-4B37-8A0D-23DFFE659185}"/>
                </a:ext>
              </a:extLst>
            </p:cNvPr>
            <p:cNvCxnSpPr>
              <a:cxnSpLocks/>
              <a:stCxn id="84" idx="2"/>
              <a:endCxn id="86" idx="0"/>
            </p:cNvCxnSpPr>
            <p:nvPr/>
          </p:nvCxnSpPr>
          <p:spPr>
            <a:xfrm>
              <a:off x="8845565" y="1817798"/>
              <a:ext cx="1339972" cy="434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24A51F66-2F75-4DD0-98BC-2C72FA6EE02D}"/>
                </a:ext>
              </a:extLst>
            </p:cNvPr>
            <p:cNvSpPr/>
            <p:nvPr/>
          </p:nvSpPr>
          <p:spPr>
            <a:xfrm>
              <a:off x="6417945" y="3002842"/>
              <a:ext cx="1154651"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90" name="Rectangle: Rounded Corners 89">
              <a:extLst>
                <a:ext uri="{FF2B5EF4-FFF2-40B4-BE49-F238E27FC236}">
                  <a16:creationId xmlns:a16="http://schemas.microsoft.com/office/drawing/2014/main" id="{9B7DBD62-F629-4030-B25A-F2D9BC9E4681}"/>
                </a:ext>
              </a:extLst>
            </p:cNvPr>
            <p:cNvSpPr/>
            <p:nvPr/>
          </p:nvSpPr>
          <p:spPr>
            <a:xfrm>
              <a:off x="7640385" y="2994730"/>
              <a:ext cx="1154650"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91" name="Rectangle: Rounded Corners 90">
              <a:extLst>
                <a:ext uri="{FF2B5EF4-FFF2-40B4-BE49-F238E27FC236}">
                  <a16:creationId xmlns:a16="http://schemas.microsoft.com/office/drawing/2014/main" id="{BDB59A43-6C49-44C1-B853-90DD3F665341}"/>
                </a:ext>
              </a:extLst>
            </p:cNvPr>
            <p:cNvSpPr/>
            <p:nvPr/>
          </p:nvSpPr>
          <p:spPr>
            <a:xfrm>
              <a:off x="9028949" y="2994729"/>
              <a:ext cx="1154650"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92" name="Rectangle: Rounded Corners 91">
              <a:extLst>
                <a:ext uri="{FF2B5EF4-FFF2-40B4-BE49-F238E27FC236}">
                  <a16:creationId xmlns:a16="http://schemas.microsoft.com/office/drawing/2014/main" id="{B42C40DD-8C2A-4A08-B1FC-1DB27C141856}"/>
                </a:ext>
              </a:extLst>
            </p:cNvPr>
            <p:cNvSpPr/>
            <p:nvPr/>
          </p:nvSpPr>
          <p:spPr>
            <a:xfrm>
              <a:off x="10234129" y="3002842"/>
              <a:ext cx="1154650" cy="419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cxnSp>
          <p:nvCxnSpPr>
            <p:cNvPr id="93" name="Straight Arrow Connector 92">
              <a:extLst>
                <a:ext uri="{FF2B5EF4-FFF2-40B4-BE49-F238E27FC236}">
                  <a16:creationId xmlns:a16="http://schemas.microsoft.com/office/drawing/2014/main" id="{40D1924A-CF2F-4D91-9AC6-176D20D3983A}"/>
                </a:ext>
              </a:extLst>
            </p:cNvPr>
            <p:cNvCxnSpPr>
              <a:cxnSpLocks/>
              <a:stCxn id="85" idx="2"/>
              <a:endCxn id="89" idx="0"/>
            </p:cNvCxnSpPr>
            <p:nvPr/>
          </p:nvCxnSpPr>
          <p:spPr>
            <a:xfrm flipH="1">
              <a:off x="6995271" y="2620058"/>
              <a:ext cx="594584" cy="38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54ECB9AD-EB0C-4A70-AE1E-E98B5B704D7D}"/>
                </a:ext>
              </a:extLst>
            </p:cNvPr>
            <p:cNvCxnSpPr>
              <a:cxnSpLocks/>
              <a:stCxn id="85" idx="2"/>
              <a:endCxn id="90" idx="0"/>
            </p:cNvCxnSpPr>
            <p:nvPr/>
          </p:nvCxnSpPr>
          <p:spPr>
            <a:xfrm>
              <a:off x="7589855" y="2620058"/>
              <a:ext cx="627855" cy="37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67AE363-6214-43F9-99B2-F6AFACA8F440}"/>
                </a:ext>
              </a:extLst>
            </p:cNvPr>
            <p:cNvCxnSpPr>
              <a:cxnSpLocks/>
              <a:stCxn id="86" idx="2"/>
              <a:endCxn id="91" idx="0"/>
            </p:cNvCxnSpPr>
            <p:nvPr/>
          </p:nvCxnSpPr>
          <p:spPr>
            <a:xfrm flipH="1">
              <a:off x="9606274" y="2672047"/>
              <a:ext cx="579263" cy="32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4F4C4EA2-F9BB-45AD-9820-5EDB5F65F358}"/>
                </a:ext>
              </a:extLst>
            </p:cNvPr>
            <p:cNvCxnSpPr>
              <a:cxnSpLocks/>
              <a:stCxn id="86" idx="2"/>
              <a:endCxn id="92" idx="0"/>
            </p:cNvCxnSpPr>
            <p:nvPr/>
          </p:nvCxnSpPr>
          <p:spPr>
            <a:xfrm>
              <a:off x="10185537" y="2672047"/>
              <a:ext cx="625917" cy="33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E27FC-B886-4EE9-A342-1F0FF6E6D470}"/>
              </a:ext>
            </a:extLst>
          </p:cNvPr>
          <p:cNvGrpSpPr/>
          <p:nvPr/>
        </p:nvGrpSpPr>
        <p:grpSpPr>
          <a:xfrm>
            <a:off x="918815" y="3948773"/>
            <a:ext cx="4970834" cy="2023995"/>
            <a:chOff x="918815" y="3948773"/>
            <a:chExt cx="4970834" cy="2023995"/>
          </a:xfrm>
        </p:grpSpPr>
        <p:sp>
          <p:nvSpPr>
            <p:cNvPr id="110" name="Rectangle: Rounded Corners 109">
              <a:extLst>
                <a:ext uri="{FF2B5EF4-FFF2-40B4-BE49-F238E27FC236}">
                  <a16:creationId xmlns:a16="http://schemas.microsoft.com/office/drawing/2014/main" id="{20140BE5-D5A9-4124-9EF7-4B89168A95BB}"/>
                </a:ext>
              </a:extLst>
            </p:cNvPr>
            <p:cNvSpPr/>
            <p:nvPr/>
          </p:nvSpPr>
          <p:spPr>
            <a:xfrm>
              <a:off x="2090725" y="3948773"/>
              <a:ext cx="2511420"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Shoulders y distance mean</a:t>
              </a:r>
            </a:p>
          </p:txBody>
        </p:sp>
        <p:sp>
          <p:nvSpPr>
            <p:cNvPr id="111" name="Rectangle: Rounded Corners 110">
              <a:extLst>
                <a:ext uri="{FF2B5EF4-FFF2-40B4-BE49-F238E27FC236}">
                  <a16:creationId xmlns:a16="http://schemas.microsoft.com/office/drawing/2014/main" id="{B0478F6A-1F74-4E1E-9E2C-D711D10E10D9}"/>
                </a:ext>
              </a:extLst>
            </p:cNvPr>
            <p:cNvSpPr/>
            <p:nvPr/>
          </p:nvSpPr>
          <p:spPr>
            <a:xfrm>
              <a:off x="1513399" y="4751032"/>
              <a:ext cx="1154651" cy="419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112" name="Rectangle: Rounded Corners 111">
              <a:extLst>
                <a:ext uri="{FF2B5EF4-FFF2-40B4-BE49-F238E27FC236}">
                  <a16:creationId xmlns:a16="http://schemas.microsoft.com/office/drawing/2014/main" id="{1E7FD517-BFAE-491B-B1D5-9B7EF62DB02A}"/>
                </a:ext>
              </a:extLst>
            </p:cNvPr>
            <p:cNvSpPr/>
            <p:nvPr/>
          </p:nvSpPr>
          <p:spPr>
            <a:xfrm>
              <a:off x="4109081" y="4803021"/>
              <a:ext cx="1154651" cy="419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cxnSp>
          <p:nvCxnSpPr>
            <p:cNvPr id="113" name="Straight Arrow Connector 112">
              <a:extLst>
                <a:ext uri="{FF2B5EF4-FFF2-40B4-BE49-F238E27FC236}">
                  <a16:creationId xmlns:a16="http://schemas.microsoft.com/office/drawing/2014/main" id="{B9DD916C-642D-46FC-B017-FCFBF54B23F5}"/>
                </a:ext>
              </a:extLst>
            </p:cNvPr>
            <p:cNvCxnSpPr>
              <a:cxnSpLocks/>
              <a:stCxn id="110" idx="2"/>
              <a:endCxn id="111" idx="0"/>
            </p:cNvCxnSpPr>
            <p:nvPr/>
          </p:nvCxnSpPr>
          <p:spPr>
            <a:xfrm flipH="1">
              <a:off x="2090725" y="4368248"/>
              <a:ext cx="1255710" cy="38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4FD1504-52F9-4346-B1C7-F2F6F1CEE0C2}"/>
                </a:ext>
              </a:extLst>
            </p:cNvPr>
            <p:cNvCxnSpPr>
              <a:cxnSpLocks/>
              <a:stCxn id="110" idx="2"/>
              <a:endCxn id="112" idx="0"/>
            </p:cNvCxnSpPr>
            <p:nvPr/>
          </p:nvCxnSpPr>
          <p:spPr>
            <a:xfrm>
              <a:off x="3346435" y="4368248"/>
              <a:ext cx="1339972" cy="434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15CAA899-0892-49DE-A5D2-44801CC5BFF6}"/>
                </a:ext>
              </a:extLst>
            </p:cNvPr>
            <p:cNvSpPr/>
            <p:nvPr/>
          </p:nvSpPr>
          <p:spPr>
            <a:xfrm>
              <a:off x="918815" y="5553292"/>
              <a:ext cx="1154651"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116" name="Rectangle: Rounded Corners 115">
              <a:extLst>
                <a:ext uri="{FF2B5EF4-FFF2-40B4-BE49-F238E27FC236}">
                  <a16:creationId xmlns:a16="http://schemas.microsoft.com/office/drawing/2014/main" id="{02610ED6-D45B-4827-86B2-F47CC71F3C07}"/>
                </a:ext>
              </a:extLst>
            </p:cNvPr>
            <p:cNvSpPr/>
            <p:nvPr/>
          </p:nvSpPr>
          <p:spPr>
            <a:xfrm>
              <a:off x="2141255" y="5545180"/>
              <a:ext cx="1154650"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117" name="Rectangle: Rounded Corners 116">
              <a:extLst>
                <a:ext uri="{FF2B5EF4-FFF2-40B4-BE49-F238E27FC236}">
                  <a16:creationId xmlns:a16="http://schemas.microsoft.com/office/drawing/2014/main" id="{821E2432-208E-4D4A-8B58-3787926C2F7E}"/>
                </a:ext>
              </a:extLst>
            </p:cNvPr>
            <p:cNvSpPr/>
            <p:nvPr/>
          </p:nvSpPr>
          <p:spPr>
            <a:xfrm>
              <a:off x="3529819" y="5545179"/>
              <a:ext cx="1154650" cy="4194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sp>
          <p:nvSpPr>
            <p:cNvPr id="118" name="Rectangle: Rounded Corners 117">
              <a:extLst>
                <a:ext uri="{FF2B5EF4-FFF2-40B4-BE49-F238E27FC236}">
                  <a16:creationId xmlns:a16="http://schemas.microsoft.com/office/drawing/2014/main" id="{10AB6774-3478-4463-BA88-59ABC38383BC}"/>
                </a:ext>
              </a:extLst>
            </p:cNvPr>
            <p:cNvSpPr/>
            <p:nvPr/>
          </p:nvSpPr>
          <p:spPr>
            <a:xfrm>
              <a:off x="4734999" y="5553292"/>
              <a:ext cx="1154650" cy="4194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sz="1600" dirty="0"/>
            </a:p>
          </p:txBody>
        </p:sp>
        <p:cxnSp>
          <p:nvCxnSpPr>
            <p:cNvPr id="119" name="Straight Arrow Connector 118">
              <a:extLst>
                <a:ext uri="{FF2B5EF4-FFF2-40B4-BE49-F238E27FC236}">
                  <a16:creationId xmlns:a16="http://schemas.microsoft.com/office/drawing/2014/main" id="{0CDBD1FD-3CD2-412B-9D30-C86DA234986B}"/>
                </a:ext>
              </a:extLst>
            </p:cNvPr>
            <p:cNvCxnSpPr>
              <a:cxnSpLocks/>
              <a:stCxn id="111" idx="2"/>
              <a:endCxn id="115" idx="0"/>
            </p:cNvCxnSpPr>
            <p:nvPr/>
          </p:nvCxnSpPr>
          <p:spPr>
            <a:xfrm flipH="1">
              <a:off x="1496141" y="5170508"/>
              <a:ext cx="594584" cy="382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3476347C-A397-4270-98F1-C760A18D39E7}"/>
                </a:ext>
              </a:extLst>
            </p:cNvPr>
            <p:cNvCxnSpPr>
              <a:cxnSpLocks/>
              <a:stCxn id="111" idx="2"/>
              <a:endCxn id="116" idx="0"/>
            </p:cNvCxnSpPr>
            <p:nvPr/>
          </p:nvCxnSpPr>
          <p:spPr>
            <a:xfrm>
              <a:off x="2090725" y="5170508"/>
              <a:ext cx="627855" cy="374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D0C80B3C-E0C0-47EE-A61B-14DC0A0B9F49}"/>
                </a:ext>
              </a:extLst>
            </p:cNvPr>
            <p:cNvCxnSpPr>
              <a:cxnSpLocks/>
              <a:stCxn id="112" idx="2"/>
              <a:endCxn id="117" idx="0"/>
            </p:cNvCxnSpPr>
            <p:nvPr/>
          </p:nvCxnSpPr>
          <p:spPr>
            <a:xfrm flipH="1">
              <a:off x="4107144" y="5222497"/>
              <a:ext cx="579263" cy="322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A533C2C6-CB0B-45B6-80BA-0ED62485C3F9}"/>
                </a:ext>
              </a:extLst>
            </p:cNvPr>
            <p:cNvCxnSpPr>
              <a:cxnSpLocks/>
              <a:stCxn id="112" idx="2"/>
              <a:endCxn id="118" idx="0"/>
            </p:cNvCxnSpPr>
            <p:nvPr/>
          </p:nvCxnSpPr>
          <p:spPr>
            <a:xfrm>
              <a:off x="4686407" y="5222497"/>
              <a:ext cx="625917" cy="330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40DCF5CC-E604-4C2D-B8B5-39978A187145}"/>
              </a:ext>
            </a:extLst>
          </p:cNvPr>
          <p:cNvSpPr>
            <a:spLocks noGrp="1"/>
          </p:cNvSpPr>
          <p:nvPr>
            <p:ph type="sldNum" sz="quarter" idx="12"/>
          </p:nvPr>
        </p:nvSpPr>
        <p:spPr/>
        <p:txBody>
          <a:bodyPr/>
          <a:lstStyle/>
          <a:p>
            <a:fld id="{7DFD2AC5-595F-4047-BFCB-F5D3BBDFAA35}" type="slidenum">
              <a:rPr lang="en-IL" smtClean="0"/>
              <a:pPr/>
              <a:t>21</a:t>
            </a:fld>
            <a:r>
              <a:rPr lang="en-US"/>
              <a:t>/46</a:t>
            </a:r>
            <a:endParaRPr lang="en-IL" dirty="0"/>
          </a:p>
        </p:txBody>
      </p:sp>
    </p:spTree>
    <p:custDataLst>
      <p:tags r:id="rId1"/>
    </p:custDataLst>
    <p:extLst>
      <p:ext uri="{BB962C8B-B14F-4D97-AF65-F5344CB8AC3E}">
        <p14:creationId xmlns:p14="http://schemas.microsoft.com/office/powerpoint/2010/main" val="255130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a:xfrm>
            <a:off x="838200" y="365126"/>
            <a:ext cx="5813809" cy="700000"/>
          </a:xfrm>
        </p:spPr>
        <p:txBody>
          <a:bodyPr>
            <a:normAutofit fontScale="90000"/>
          </a:bodyPr>
          <a:lstStyle/>
          <a:p>
            <a:r>
              <a:rPr lang="en-US" u="sng" dirty="0">
                <a:uFill>
                  <a:solidFill>
                    <a:schemeClr val="accent2"/>
                  </a:solidFill>
                </a:uFill>
              </a:rPr>
              <a:t>Random Forest Evaluation</a:t>
            </a:r>
            <a:endParaRPr lang="en-IL" u="sng" dirty="0">
              <a:uFill>
                <a:solidFill>
                  <a:schemeClr val="accent2"/>
                </a:solidFill>
              </a:uFill>
            </a:endParaRPr>
          </a:p>
        </p:txBody>
      </p:sp>
      <p:graphicFrame>
        <p:nvGraphicFramePr>
          <p:cNvPr id="46" name="Table 6">
            <a:extLst>
              <a:ext uri="{FF2B5EF4-FFF2-40B4-BE49-F238E27FC236}">
                <a16:creationId xmlns:a16="http://schemas.microsoft.com/office/drawing/2014/main" id="{5B9BF300-4C56-4857-A7DB-89132C3A2B6D}"/>
              </a:ext>
            </a:extLst>
          </p:cNvPr>
          <p:cNvGraphicFramePr>
            <a:graphicFrameLocks noGrp="1"/>
          </p:cNvGraphicFramePr>
          <p:nvPr>
            <p:extLst>
              <p:ext uri="{D42A27DB-BD31-4B8C-83A1-F6EECF244321}">
                <p14:modId xmlns:p14="http://schemas.microsoft.com/office/powerpoint/2010/main" val="2038620828"/>
              </p:ext>
            </p:extLst>
          </p:nvPr>
        </p:nvGraphicFramePr>
        <p:xfrm>
          <a:off x="6604062" y="2389375"/>
          <a:ext cx="4638152" cy="1814946"/>
        </p:xfrm>
        <a:graphic>
          <a:graphicData uri="http://schemas.openxmlformats.org/drawingml/2006/table">
            <a:tbl>
              <a:tblPr firstRow="1" bandRow="1">
                <a:tableStyleId>{5C22544A-7EE6-4342-B048-85BDC9FD1C3A}</a:tableStyleId>
              </a:tblPr>
              <a:tblGrid>
                <a:gridCol w="1159538">
                  <a:extLst>
                    <a:ext uri="{9D8B030D-6E8A-4147-A177-3AD203B41FA5}">
                      <a16:colId xmlns:a16="http://schemas.microsoft.com/office/drawing/2014/main" val="4025444873"/>
                    </a:ext>
                  </a:extLst>
                </a:gridCol>
                <a:gridCol w="1159538">
                  <a:extLst>
                    <a:ext uri="{9D8B030D-6E8A-4147-A177-3AD203B41FA5}">
                      <a16:colId xmlns:a16="http://schemas.microsoft.com/office/drawing/2014/main" val="1748526572"/>
                    </a:ext>
                  </a:extLst>
                </a:gridCol>
                <a:gridCol w="1159538">
                  <a:extLst>
                    <a:ext uri="{9D8B030D-6E8A-4147-A177-3AD203B41FA5}">
                      <a16:colId xmlns:a16="http://schemas.microsoft.com/office/drawing/2014/main" val="3277850352"/>
                    </a:ext>
                  </a:extLst>
                </a:gridCol>
                <a:gridCol w="1159538">
                  <a:extLst>
                    <a:ext uri="{9D8B030D-6E8A-4147-A177-3AD203B41FA5}">
                      <a16:colId xmlns:a16="http://schemas.microsoft.com/office/drawing/2014/main" val="4033629457"/>
                    </a:ext>
                  </a:extLst>
                </a:gridCol>
              </a:tblGrid>
              <a:tr h="381751">
                <a:tc gridSpan="4">
                  <a:txBody>
                    <a:bodyPr/>
                    <a:lstStyle/>
                    <a:p>
                      <a:pPr algn="ctr"/>
                      <a:r>
                        <a:rPr lang="en-US" sz="1600" dirty="0">
                          <a:solidFill>
                            <a:schemeClr val="tx1"/>
                          </a:solidFill>
                        </a:rPr>
                        <a:t>Leave One Out</a:t>
                      </a:r>
                      <a:endParaRPr lang="en-IL" sz="16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hMerge="1">
                  <a:txBody>
                    <a:bodyPr/>
                    <a:lstStyle/>
                    <a:p>
                      <a:pPr algn="ctr"/>
                      <a:endParaRPr lang="en-IL" sz="1600" dirty="0"/>
                    </a:p>
                  </a:txBody>
                  <a:tcPr anchor="ctr"/>
                </a:tc>
                <a:tc hMerge="1">
                  <a:txBody>
                    <a:bodyPr/>
                    <a:lstStyle/>
                    <a:p>
                      <a:pPr algn="ctr"/>
                      <a:endParaRPr lang="en-IL" sz="1600" dirty="0"/>
                    </a:p>
                  </a:txBody>
                  <a:tcPr anchor="ctr"/>
                </a:tc>
                <a:tc hMerge="1">
                  <a:txBody>
                    <a:bodyPr/>
                    <a:lstStyle/>
                    <a:p>
                      <a:pPr algn="ctr"/>
                      <a:endParaRPr lang="en-IL" sz="1600" dirty="0"/>
                    </a:p>
                  </a:txBody>
                  <a:tcPr anchor="ctr"/>
                </a:tc>
                <a:extLst>
                  <a:ext uri="{0D108BD9-81ED-4DB2-BD59-A6C34878D82A}">
                    <a16:rowId xmlns:a16="http://schemas.microsoft.com/office/drawing/2014/main" val="3343283803"/>
                  </a:ext>
                </a:extLst>
              </a:tr>
              <a:tr h="898611">
                <a:tc>
                  <a:txBody>
                    <a:bodyPr/>
                    <a:lstStyle/>
                    <a:p>
                      <a:pPr marL="0" algn="ctr" defTabSz="914400" rtl="0" eaLnBrk="1" latinLnBrk="0" hangingPunct="1"/>
                      <a:r>
                        <a:rPr lang="en-US" sz="1600" b="1" kern="1200" dirty="0">
                          <a:solidFill>
                            <a:schemeClr val="lt1"/>
                          </a:solidFill>
                          <a:latin typeface="+mn-lt"/>
                          <a:ea typeface="+mn-ea"/>
                          <a:cs typeface="+mn-cs"/>
                        </a:rPr>
                        <a:t>Foot—Floor distance mean (m)</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Max consecutive time up (frames)</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Shoulders y distance mean (m)</a:t>
                      </a:r>
                      <a:endParaRPr lang="en-IL" sz="1600" b="1" kern="1200" dirty="0">
                        <a:solidFill>
                          <a:schemeClr val="lt1"/>
                        </a:solidFill>
                        <a:latin typeface="+mn-lt"/>
                        <a:ea typeface="+mn-ea"/>
                        <a:cs typeface="+mn-cs"/>
                      </a:endParaRPr>
                    </a:p>
                  </a:txBody>
                  <a:tcPr anchor="ctr">
                    <a:lnT w="38100" cmpd="sng">
                      <a:noFill/>
                    </a:lnT>
                    <a:solidFill>
                      <a:schemeClr val="accent1"/>
                    </a:solidFill>
                  </a:tcPr>
                </a:tc>
                <a:tc>
                  <a:txBody>
                    <a:bodyPr/>
                    <a:lstStyle/>
                    <a:p>
                      <a:pPr marL="0" algn="ctr" defTabSz="914400" rtl="0" eaLnBrk="1" latinLnBrk="0" hangingPunct="1"/>
                      <a:r>
                        <a:rPr lang="en-US" sz="1600" b="1" kern="1200" dirty="0">
                          <a:solidFill>
                            <a:schemeClr val="lt1"/>
                          </a:solidFill>
                          <a:latin typeface="+mn-lt"/>
                          <a:ea typeface="+mn-ea"/>
                          <a:cs typeface="+mn-cs"/>
                        </a:rPr>
                        <a:t>Score</a:t>
                      </a:r>
                      <a:endParaRPr lang="en-IL" sz="1600" b="1" kern="1200" dirty="0">
                        <a:solidFill>
                          <a:schemeClr val="lt1"/>
                        </a:solidFill>
                        <a:latin typeface="+mn-lt"/>
                        <a:ea typeface="+mn-ea"/>
                        <a:cs typeface="+mn-cs"/>
                      </a:endParaRPr>
                    </a:p>
                  </a:txBody>
                  <a:tcPr anchor="ctr">
                    <a:lnT w="38100" cmpd="sng">
                      <a:noFill/>
                    </a:lnT>
                    <a:solidFill>
                      <a:schemeClr val="accent1"/>
                    </a:solidFill>
                  </a:tcPr>
                </a:tc>
                <a:extLst>
                  <a:ext uri="{0D108BD9-81ED-4DB2-BD59-A6C34878D82A}">
                    <a16:rowId xmlns:a16="http://schemas.microsoft.com/office/drawing/2014/main" val="2843741324"/>
                  </a:ext>
                </a:extLst>
              </a:tr>
              <a:tr h="366395">
                <a:tc>
                  <a:txBody>
                    <a:bodyPr/>
                    <a:lstStyle/>
                    <a:p>
                      <a:pPr algn="ctr" fontAlgn="b"/>
                      <a:r>
                        <a:rPr lang="en-IL" sz="1600" b="0" i="0" u="none" strike="noStrike" dirty="0">
                          <a:solidFill>
                            <a:srgbClr val="000000"/>
                          </a:solidFill>
                          <a:effectLst/>
                          <a:latin typeface="Calibri" panose="020F0502020204030204" pitchFamily="34" charset="0"/>
                        </a:rPr>
                        <a:t>0.2</a:t>
                      </a:r>
                      <a:r>
                        <a:rPr lang="en-US" sz="1600" b="0" i="0" u="none" strike="noStrike" dirty="0">
                          <a:solidFill>
                            <a:srgbClr val="000000"/>
                          </a:solidFill>
                          <a:effectLst/>
                          <a:latin typeface="Calibri" panose="020F0502020204030204" pitchFamily="34" charset="0"/>
                        </a:rPr>
                        <a:t>3</a:t>
                      </a:r>
                      <a:endParaRPr lang="en-IL"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L" sz="1600" b="0" i="0" u="none" strike="noStrike">
                          <a:solidFill>
                            <a:srgbClr val="000000"/>
                          </a:solidFill>
                          <a:effectLst/>
                          <a:latin typeface="Calibri" panose="020F0502020204030204" pitchFamily="34" charset="0"/>
                        </a:rPr>
                        <a:t>406</a:t>
                      </a:r>
                    </a:p>
                  </a:txBody>
                  <a:tcPr marL="9525" marR="9525" marT="9525" marB="0" anchor="ctr"/>
                </a:tc>
                <a:tc>
                  <a:txBody>
                    <a:bodyPr/>
                    <a:lstStyle/>
                    <a:p>
                      <a:pPr algn="ctr" fontAlgn="b"/>
                      <a:r>
                        <a:rPr lang="en-IL" sz="1600" b="0" i="0" u="none" strike="noStrike" dirty="0">
                          <a:solidFill>
                            <a:srgbClr val="000000"/>
                          </a:solidFill>
                          <a:effectLst/>
                          <a:latin typeface="Calibri" panose="020F0502020204030204" pitchFamily="34" charset="0"/>
                        </a:rPr>
                        <a:t>0.02</a:t>
                      </a:r>
                    </a:p>
                  </a:txBody>
                  <a:tcPr marL="9525" marR="9525" marT="9525" marB="0" anchor="ctr"/>
                </a:tc>
                <a:tc>
                  <a:txBody>
                    <a:bodyPr/>
                    <a:lstStyle/>
                    <a:p>
                      <a:pPr marL="0" algn="ctr" defTabSz="914400" rtl="0" eaLnBrk="1" fontAlgn="b" latinLnBrk="0" hangingPunct="1"/>
                      <a:r>
                        <a:rPr lang="en-IL" sz="1600" b="0" i="0" u="none" strike="noStrike" kern="1200" dirty="0">
                          <a:solidFill>
                            <a:srgbClr val="000000"/>
                          </a:solidFill>
                          <a:effectLst/>
                          <a:latin typeface="Calibri" panose="020F0502020204030204" pitchFamily="34" charset="0"/>
                          <a:ea typeface="+mn-ea"/>
                          <a:cs typeface="+mn-cs"/>
                        </a:rPr>
                        <a:t>4</a:t>
                      </a:r>
                    </a:p>
                  </a:txBody>
                  <a:tcPr marL="9525" marR="9525" marT="9525" marB="0" anchor="ctr"/>
                </a:tc>
                <a:extLst>
                  <a:ext uri="{0D108BD9-81ED-4DB2-BD59-A6C34878D82A}">
                    <a16:rowId xmlns:a16="http://schemas.microsoft.com/office/drawing/2014/main" val="3813360175"/>
                  </a:ext>
                </a:extLst>
              </a:tr>
            </a:tbl>
          </a:graphicData>
        </a:graphic>
      </p:graphicFrame>
      <p:pic>
        <p:nvPicPr>
          <p:cNvPr id="22" name="Picture 21">
            <a:extLst>
              <a:ext uri="{FF2B5EF4-FFF2-40B4-BE49-F238E27FC236}">
                <a16:creationId xmlns:a16="http://schemas.microsoft.com/office/drawing/2014/main" id="{75AA671B-32D1-4BB3-A978-83039E3FA050}"/>
              </a:ext>
            </a:extLst>
          </p:cNvPr>
          <p:cNvPicPr>
            <a:picLocks noChangeAspect="1"/>
          </p:cNvPicPr>
          <p:nvPr/>
        </p:nvPicPr>
        <p:blipFill>
          <a:blip r:embed="rId4"/>
          <a:stretch>
            <a:fillRect/>
          </a:stretch>
        </p:blipFill>
        <p:spPr>
          <a:xfrm>
            <a:off x="739705" y="2784758"/>
            <a:ext cx="5426983" cy="2377265"/>
          </a:xfrm>
          <a:prstGeom prst="rect">
            <a:avLst/>
          </a:prstGeom>
        </p:spPr>
      </p:pic>
      <p:sp>
        <p:nvSpPr>
          <p:cNvPr id="33" name="Freeform: Shape 32">
            <a:extLst>
              <a:ext uri="{FF2B5EF4-FFF2-40B4-BE49-F238E27FC236}">
                <a16:creationId xmlns:a16="http://schemas.microsoft.com/office/drawing/2014/main" id="{297E0974-4223-4D07-96AC-22AA45FD50F3}"/>
              </a:ext>
            </a:extLst>
          </p:cNvPr>
          <p:cNvSpPr/>
          <p:nvPr/>
        </p:nvSpPr>
        <p:spPr>
          <a:xfrm>
            <a:off x="3326004" y="1436754"/>
            <a:ext cx="5596932" cy="974850"/>
          </a:xfrm>
          <a:custGeom>
            <a:avLst/>
            <a:gdLst>
              <a:gd name="connsiteX0" fmla="*/ 5596932 w 5596932"/>
              <a:gd name="connsiteY0" fmla="*/ 914560 h 974850"/>
              <a:gd name="connsiteX1" fmla="*/ 1607737 w 5596932"/>
              <a:gd name="connsiteY1" fmla="*/ 160 h 974850"/>
              <a:gd name="connsiteX2" fmla="*/ 0 w 5596932"/>
              <a:gd name="connsiteY2" fmla="*/ 974850 h 974850"/>
            </a:gdLst>
            <a:ahLst/>
            <a:cxnLst>
              <a:cxn ang="0">
                <a:pos x="connsiteX0" y="connsiteY0"/>
              </a:cxn>
              <a:cxn ang="0">
                <a:pos x="connsiteX1" y="connsiteY1"/>
              </a:cxn>
              <a:cxn ang="0">
                <a:pos x="connsiteX2" y="connsiteY2"/>
              </a:cxn>
            </a:cxnLst>
            <a:rect l="l" t="t" r="r" b="b"/>
            <a:pathLst>
              <a:path w="5596932" h="974850">
                <a:moveTo>
                  <a:pt x="5596932" y="914560"/>
                </a:moveTo>
                <a:cubicBezTo>
                  <a:pt x="4068745" y="452336"/>
                  <a:pt x="2540559" y="-9888"/>
                  <a:pt x="1607737" y="160"/>
                </a:cubicBezTo>
                <a:cubicBezTo>
                  <a:pt x="674915" y="10208"/>
                  <a:pt x="337457" y="492529"/>
                  <a:pt x="0" y="974850"/>
                </a:cubicBezTo>
              </a:path>
            </a:pathLst>
          </a:custGeom>
          <a:noFill/>
          <a:ln w="1905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
        <p:nvSpPr>
          <p:cNvPr id="5" name="Slide Number Placeholder 4">
            <a:extLst>
              <a:ext uri="{FF2B5EF4-FFF2-40B4-BE49-F238E27FC236}">
                <a16:creationId xmlns:a16="http://schemas.microsoft.com/office/drawing/2014/main" id="{4DF07615-E968-403F-89CE-CB25886EE7C5}"/>
              </a:ext>
            </a:extLst>
          </p:cNvPr>
          <p:cNvSpPr>
            <a:spLocks noGrp="1"/>
          </p:cNvSpPr>
          <p:nvPr>
            <p:ph type="sldNum" sz="quarter" idx="12"/>
          </p:nvPr>
        </p:nvSpPr>
        <p:spPr/>
        <p:txBody>
          <a:bodyPr/>
          <a:lstStyle/>
          <a:p>
            <a:fld id="{7DFD2AC5-595F-4047-BFCB-F5D3BBDFAA35}" type="slidenum">
              <a:rPr lang="en-IL" smtClean="0"/>
              <a:pPr/>
              <a:t>22</a:t>
            </a:fld>
            <a:r>
              <a:rPr lang="en-US"/>
              <a:t>/46</a:t>
            </a:r>
            <a:endParaRPr lang="en-IL" dirty="0"/>
          </a:p>
        </p:txBody>
      </p:sp>
    </p:spTree>
    <p:custDataLst>
      <p:tags r:id="rId1"/>
    </p:custDataLst>
    <p:extLst>
      <p:ext uri="{BB962C8B-B14F-4D97-AF65-F5344CB8AC3E}">
        <p14:creationId xmlns:p14="http://schemas.microsoft.com/office/powerpoint/2010/main" val="2764188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14 – Standing on One Foot</a:t>
            </a:r>
            <a:endParaRPr lang="en-IL" u="sng" dirty="0">
              <a:uFill>
                <a:solidFill>
                  <a:schemeClr val="accent2"/>
                </a:solidFill>
              </a:uFill>
            </a:endParaRPr>
          </a:p>
        </p:txBody>
      </p:sp>
      <p:sp>
        <p:nvSpPr>
          <p:cNvPr id="4" name="TextBox 3">
            <a:extLst>
              <a:ext uri="{FF2B5EF4-FFF2-40B4-BE49-F238E27FC236}">
                <a16:creationId xmlns:a16="http://schemas.microsoft.com/office/drawing/2014/main" id="{D839C213-583A-49C5-A3A9-B26D974940F1}"/>
              </a:ext>
            </a:extLst>
          </p:cNvPr>
          <p:cNvSpPr txBox="1"/>
          <p:nvPr/>
        </p:nvSpPr>
        <p:spPr>
          <a:xfrm>
            <a:off x="9914486" y="2005055"/>
            <a:ext cx="848758" cy="369332"/>
          </a:xfrm>
          <a:prstGeom prst="rect">
            <a:avLst/>
          </a:prstGeom>
          <a:noFill/>
        </p:spPr>
        <p:txBody>
          <a:bodyPr wrap="none" rtlCol="1">
            <a:spAutoFit/>
          </a:bodyPr>
          <a:lstStyle/>
          <a:p>
            <a:r>
              <a:rPr lang="en-US" dirty="0">
                <a:solidFill>
                  <a:schemeClr val="accent6"/>
                </a:solidFill>
              </a:rPr>
              <a:t>Patient</a:t>
            </a:r>
            <a:endParaRPr lang="he-IL" dirty="0">
              <a:solidFill>
                <a:schemeClr val="accent6"/>
              </a:solidFill>
            </a:endParaRPr>
          </a:p>
        </p:txBody>
      </p:sp>
      <p:sp>
        <p:nvSpPr>
          <p:cNvPr id="8" name="TextBox 7">
            <a:extLst>
              <a:ext uri="{FF2B5EF4-FFF2-40B4-BE49-F238E27FC236}">
                <a16:creationId xmlns:a16="http://schemas.microsoft.com/office/drawing/2014/main" id="{943EEA95-25FE-4C4B-B83A-5F768FFF3584}"/>
              </a:ext>
            </a:extLst>
          </p:cNvPr>
          <p:cNvSpPr txBox="1"/>
          <p:nvPr/>
        </p:nvSpPr>
        <p:spPr>
          <a:xfrm>
            <a:off x="8933746" y="1740525"/>
            <a:ext cx="1023742" cy="712503"/>
          </a:xfrm>
          <a:prstGeom prst="rect">
            <a:avLst/>
          </a:prstGeom>
          <a:noFill/>
        </p:spPr>
        <p:txBody>
          <a:bodyPr wrap="none" rtlCol="1">
            <a:spAutoFit/>
          </a:bodyPr>
          <a:lstStyle/>
          <a:p>
            <a:pPr>
              <a:lnSpc>
                <a:spcPts val="2480"/>
              </a:lnSpc>
            </a:pPr>
            <a:r>
              <a:rPr lang="en-US" dirty="0">
                <a:solidFill>
                  <a:schemeClr val="accent1"/>
                </a:solidFill>
              </a:rPr>
              <a:t>Physio-</a:t>
            </a:r>
          </a:p>
          <a:p>
            <a:pPr>
              <a:lnSpc>
                <a:spcPts val="2480"/>
              </a:lnSpc>
            </a:pPr>
            <a:r>
              <a:rPr lang="en-US" dirty="0">
                <a:solidFill>
                  <a:schemeClr val="accent1"/>
                </a:solidFill>
              </a:rPr>
              <a:t>therapist</a:t>
            </a:r>
            <a:endParaRPr lang="he-IL" dirty="0">
              <a:solidFill>
                <a:schemeClr val="accent1"/>
              </a:solidFill>
            </a:endParaRPr>
          </a:p>
        </p:txBody>
      </p:sp>
      <p:pic>
        <p:nvPicPr>
          <p:cNvPr id="9" name="Picture 8">
            <a:extLst>
              <a:ext uri="{FF2B5EF4-FFF2-40B4-BE49-F238E27FC236}">
                <a16:creationId xmlns:a16="http://schemas.microsoft.com/office/drawing/2014/main" id="{9FA758B8-3752-4332-A122-84E3BC0585F4}"/>
              </a:ext>
            </a:extLst>
          </p:cNvPr>
          <p:cNvPicPr>
            <a:picLocks noChangeAspect="1"/>
          </p:cNvPicPr>
          <p:nvPr/>
        </p:nvPicPr>
        <p:blipFill>
          <a:blip r:embed="rId6"/>
          <a:stretch>
            <a:fillRect/>
          </a:stretch>
        </p:blipFill>
        <p:spPr>
          <a:xfrm>
            <a:off x="901261" y="2453028"/>
            <a:ext cx="6953501" cy="1640930"/>
          </a:xfrm>
          <a:prstGeom prst="rect">
            <a:avLst/>
          </a:prstGeom>
        </p:spPr>
      </p:pic>
      <p:sp>
        <p:nvSpPr>
          <p:cNvPr id="10" name="TextBox 9">
            <a:extLst>
              <a:ext uri="{FF2B5EF4-FFF2-40B4-BE49-F238E27FC236}">
                <a16:creationId xmlns:a16="http://schemas.microsoft.com/office/drawing/2014/main" id="{6CD84F1A-358C-4DD4-8C89-1321683DD354}"/>
              </a:ext>
            </a:extLst>
          </p:cNvPr>
          <p:cNvSpPr txBox="1"/>
          <p:nvPr/>
        </p:nvSpPr>
        <p:spPr>
          <a:xfrm>
            <a:off x="1316334" y="2914021"/>
            <a:ext cx="241161" cy="1118255"/>
          </a:xfrm>
          <a:prstGeom prst="rect">
            <a:avLst/>
          </a:prstGeom>
          <a:noFill/>
        </p:spPr>
        <p:txBody>
          <a:bodyPr wrap="square" rtlCol="0">
            <a:spAutoFit/>
          </a:bodyPr>
          <a:lstStyle/>
          <a:p>
            <a:pPr>
              <a:spcAft>
                <a:spcPts val="200"/>
              </a:spcAft>
            </a:pPr>
            <a:r>
              <a:rPr lang="en-US" sz="1200" dirty="0">
                <a:solidFill>
                  <a:schemeClr val="bg1"/>
                </a:solidFill>
              </a:rPr>
              <a:t>V</a:t>
            </a:r>
          </a:p>
          <a:p>
            <a:pPr>
              <a:spcAft>
                <a:spcPts val="200"/>
              </a:spcAft>
            </a:pPr>
            <a:r>
              <a:rPr lang="en-US" sz="1200" dirty="0">
                <a:solidFill>
                  <a:schemeClr val="bg1"/>
                </a:solidFill>
              </a:rPr>
              <a:t>X</a:t>
            </a:r>
          </a:p>
          <a:p>
            <a:pPr>
              <a:spcAft>
                <a:spcPts val="200"/>
              </a:spcAft>
            </a:pPr>
            <a:r>
              <a:rPr lang="en-US" sz="1200" dirty="0">
                <a:solidFill>
                  <a:schemeClr val="bg1"/>
                </a:solidFill>
              </a:rPr>
              <a:t>V</a:t>
            </a:r>
          </a:p>
          <a:p>
            <a:pPr>
              <a:spcAft>
                <a:spcPts val="200"/>
              </a:spcAft>
            </a:pPr>
            <a:r>
              <a:rPr lang="en-US" sz="1200" dirty="0">
                <a:solidFill>
                  <a:schemeClr val="bg1"/>
                </a:solidFill>
              </a:rPr>
              <a:t>V</a:t>
            </a:r>
          </a:p>
          <a:p>
            <a:pPr>
              <a:spcAft>
                <a:spcPts val="200"/>
              </a:spcAft>
            </a:pPr>
            <a:r>
              <a:rPr lang="en-US" sz="1200" dirty="0">
                <a:solidFill>
                  <a:schemeClr val="bg1"/>
                </a:solidFill>
              </a:rPr>
              <a:t>V</a:t>
            </a:r>
            <a:endParaRPr lang="en-IL" sz="1200" dirty="0">
              <a:solidFill>
                <a:schemeClr val="bg1"/>
              </a:solidFill>
            </a:endParaRPr>
          </a:p>
        </p:txBody>
      </p:sp>
      <p:pic>
        <p:nvPicPr>
          <p:cNvPr id="14" name="20B14-cam2">
            <a:hlinkClick r:id="" action="ppaction://media"/>
            <a:extLst>
              <a:ext uri="{FF2B5EF4-FFF2-40B4-BE49-F238E27FC236}">
                <a16:creationId xmlns:a16="http://schemas.microsoft.com/office/drawing/2014/main" id="{923AAFB6-70F7-4760-ADE6-603E22F4B67F}"/>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7"/>
          <a:srcRect r="8166"/>
          <a:stretch/>
        </p:blipFill>
        <p:spPr>
          <a:xfrm>
            <a:off x="8030278" y="2453028"/>
            <a:ext cx="3260461" cy="2662783"/>
          </a:xfrm>
          <a:prstGeom prst="rect">
            <a:avLst/>
          </a:prstGeom>
        </p:spPr>
      </p:pic>
      <p:sp>
        <p:nvSpPr>
          <p:cNvPr id="6" name="Slide Number Placeholder 5">
            <a:extLst>
              <a:ext uri="{FF2B5EF4-FFF2-40B4-BE49-F238E27FC236}">
                <a16:creationId xmlns:a16="http://schemas.microsoft.com/office/drawing/2014/main" id="{FD7D0AE8-10B3-43CB-8944-24E3B3099242}"/>
              </a:ext>
            </a:extLst>
          </p:cNvPr>
          <p:cNvSpPr>
            <a:spLocks noGrp="1"/>
          </p:cNvSpPr>
          <p:nvPr>
            <p:ph type="sldNum" sz="quarter" idx="12"/>
          </p:nvPr>
        </p:nvSpPr>
        <p:spPr/>
        <p:txBody>
          <a:bodyPr/>
          <a:lstStyle/>
          <a:p>
            <a:fld id="{7DFD2AC5-595F-4047-BFCB-F5D3BBDFAA35}" type="slidenum">
              <a:rPr lang="en-IL" smtClean="0"/>
              <a:pPr/>
              <a:t>23</a:t>
            </a:fld>
            <a:r>
              <a:rPr lang="en-US"/>
              <a:t>/46</a:t>
            </a:r>
            <a:endParaRPr lang="en-IL" dirty="0"/>
          </a:p>
        </p:txBody>
      </p:sp>
    </p:spTree>
    <p:custDataLst>
      <p:tags r:id="rId1"/>
    </p:custDataLst>
    <p:extLst>
      <p:ext uri="{BB962C8B-B14F-4D97-AF65-F5344CB8AC3E}">
        <p14:creationId xmlns:p14="http://schemas.microsoft.com/office/powerpoint/2010/main" val="333314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2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p:cTn id="12" repeatCount="indefinite" fill="remove" display="0">
                  <p:stCondLst>
                    <p:cond delay="indefinite"/>
                  </p:stCondLst>
                </p:cTn>
                <p:tgtEl>
                  <p:spTgt spid="14"/>
                </p:tgtEl>
              </p:cMediaNode>
            </p:video>
          </p:childTnLst>
        </p:cTn>
      </p:par>
    </p:tnLst>
  </p:timing>
  <p:extLst>
    <p:ext uri="{E180D4A7-C9FB-4DFB-919C-405C955672EB}">
      <p14:showEvtLst xmlns:p14="http://schemas.microsoft.com/office/powerpoint/2010/main">
        <p14:playEvt time="9" objId="14"/>
        <p14:playEvt time="13233" objId="14"/>
        <p14:playEvt time="26544" objId="14"/>
        <p14:stopEvt time="26953" objId="14"/>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14 – Standing on One Foot</a:t>
            </a:r>
            <a:endParaRPr lang="en-IL" u="sng" dirty="0">
              <a:uFill>
                <a:solidFill>
                  <a:schemeClr val="accent2"/>
                </a:solidFill>
              </a:uFill>
            </a:endParaRPr>
          </a:p>
        </p:txBody>
      </p:sp>
      <p:graphicFrame>
        <p:nvGraphicFramePr>
          <p:cNvPr id="7" name="Table 7">
            <a:extLst>
              <a:ext uri="{FF2B5EF4-FFF2-40B4-BE49-F238E27FC236}">
                <a16:creationId xmlns:a16="http://schemas.microsoft.com/office/drawing/2014/main" id="{DB99EB87-B81E-4BF9-B3F7-9AA55969CF2B}"/>
              </a:ext>
            </a:extLst>
          </p:cNvPr>
          <p:cNvGraphicFramePr>
            <a:graphicFrameLocks noGrp="1"/>
          </p:cNvGraphicFramePr>
          <p:nvPr>
            <p:extLst>
              <p:ext uri="{D42A27DB-BD31-4B8C-83A1-F6EECF244321}">
                <p14:modId xmlns:p14="http://schemas.microsoft.com/office/powerpoint/2010/main" val="3742158682"/>
              </p:ext>
            </p:extLst>
          </p:nvPr>
        </p:nvGraphicFramePr>
        <p:xfrm>
          <a:off x="838200" y="2424222"/>
          <a:ext cx="5648325" cy="2460460"/>
        </p:xfrm>
        <a:graphic>
          <a:graphicData uri="http://schemas.openxmlformats.org/drawingml/2006/table">
            <a:tbl>
              <a:tblPr firstRow="1" bandRow="1">
                <a:tableStyleId>{5C22544A-7EE6-4342-B048-85BDC9FD1C3A}</a:tableStyleId>
              </a:tblPr>
              <a:tblGrid>
                <a:gridCol w="5648325">
                  <a:extLst>
                    <a:ext uri="{9D8B030D-6E8A-4147-A177-3AD203B41FA5}">
                      <a16:colId xmlns:a16="http://schemas.microsoft.com/office/drawing/2014/main" val="4284531258"/>
                    </a:ext>
                  </a:extLst>
                </a:gridCol>
              </a:tblGrid>
              <a:tr h="492092">
                <a:tc>
                  <a:txBody>
                    <a:bodyPr/>
                    <a:lstStyle/>
                    <a:p>
                      <a:r>
                        <a:rPr lang="en-US" sz="2400" dirty="0"/>
                        <a:t>Best features</a:t>
                      </a:r>
                      <a:endParaRPr lang="en-IL" sz="2400" dirty="0"/>
                    </a:p>
                  </a:txBody>
                  <a:tcPr/>
                </a:tc>
                <a:extLst>
                  <a:ext uri="{0D108BD9-81ED-4DB2-BD59-A6C34878D82A}">
                    <a16:rowId xmlns:a16="http://schemas.microsoft.com/office/drawing/2014/main" val="2076106447"/>
                  </a:ext>
                </a:extLst>
              </a:tr>
              <a:tr h="492092">
                <a:tc>
                  <a:txBody>
                    <a:bodyPr/>
                    <a:lstStyle/>
                    <a:p>
                      <a:r>
                        <a:rPr lang="en-US" sz="2000" dirty="0">
                          <a:solidFill>
                            <a:schemeClr val="tx2">
                              <a:lumMod val="50000"/>
                            </a:schemeClr>
                          </a:solidFill>
                        </a:rPr>
                        <a:t>Distance Foot to Floor (mean, median)</a:t>
                      </a:r>
                      <a:endParaRPr lang="en-IL" sz="2000" dirty="0">
                        <a:solidFill>
                          <a:schemeClr val="tx2">
                            <a:lumMod val="50000"/>
                          </a:schemeClr>
                        </a:solidFill>
                      </a:endParaRPr>
                    </a:p>
                  </a:txBody>
                  <a:tcPr/>
                </a:tc>
                <a:extLst>
                  <a:ext uri="{0D108BD9-81ED-4DB2-BD59-A6C34878D82A}">
                    <a16:rowId xmlns:a16="http://schemas.microsoft.com/office/drawing/2014/main" val="3345215129"/>
                  </a:ext>
                </a:extLst>
              </a:tr>
              <a:tr h="492092">
                <a:tc>
                  <a:txBody>
                    <a:bodyPr/>
                    <a:lstStyle/>
                    <a:p>
                      <a:r>
                        <a:rPr lang="en-US" sz="2000" dirty="0">
                          <a:solidFill>
                            <a:schemeClr val="tx2">
                              <a:lumMod val="50000"/>
                            </a:schemeClr>
                          </a:solidFill>
                        </a:rPr>
                        <a:t>Vertical distance between shoulders (mean, median)</a:t>
                      </a:r>
                      <a:endParaRPr lang="en-IL" sz="2000" dirty="0">
                        <a:solidFill>
                          <a:schemeClr val="tx2">
                            <a:lumMod val="50000"/>
                          </a:schemeClr>
                        </a:solidFill>
                      </a:endParaRPr>
                    </a:p>
                  </a:txBody>
                  <a:tcPr/>
                </a:tc>
                <a:extLst>
                  <a:ext uri="{0D108BD9-81ED-4DB2-BD59-A6C34878D82A}">
                    <a16:rowId xmlns:a16="http://schemas.microsoft.com/office/drawing/2014/main" val="3058013022"/>
                  </a:ext>
                </a:extLst>
              </a:tr>
              <a:tr h="4920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2">
                              <a:lumMod val="50000"/>
                            </a:schemeClr>
                          </a:solidFill>
                        </a:rPr>
                        <a:t>Max consecutive time the foot is off ground</a:t>
                      </a:r>
                      <a:endParaRPr lang="en-IL" sz="2000" dirty="0">
                        <a:solidFill>
                          <a:schemeClr val="tx2">
                            <a:lumMod val="50000"/>
                          </a:schemeClr>
                        </a:solidFill>
                      </a:endParaRPr>
                    </a:p>
                  </a:txBody>
                  <a:tcPr/>
                </a:tc>
                <a:extLst>
                  <a:ext uri="{0D108BD9-81ED-4DB2-BD59-A6C34878D82A}">
                    <a16:rowId xmlns:a16="http://schemas.microsoft.com/office/drawing/2014/main" val="2203268313"/>
                  </a:ext>
                </a:extLst>
              </a:tr>
              <a:tr h="492092">
                <a:tc>
                  <a:txBody>
                    <a:bodyPr/>
                    <a:lstStyle/>
                    <a:p>
                      <a:r>
                        <a:rPr lang="en-US" sz="2000" dirty="0">
                          <a:solidFill>
                            <a:schemeClr val="tx2">
                              <a:lumMod val="50000"/>
                            </a:schemeClr>
                          </a:solidFill>
                        </a:rPr>
                        <a:t>Histogram of the center of body mass (std)</a:t>
                      </a:r>
                      <a:endParaRPr lang="en-IL" sz="2000" dirty="0">
                        <a:solidFill>
                          <a:schemeClr val="tx2">
                            <a:lumMod val="50000"/>
                          </a:schemeClr>
                        </a:solidFill>
                      </a:endParaRPr>
                    </a:p>
                  </a:txBody>
                  <a:tcPr/>
                </a:tc>
                <a:extLst>
                  <a:ext uri="{0D108BD9-81ED-4DB2-BD59-A6C34878D82A}">
                    <a16:rowId xmlns:a16="http://schemas.microsoft.com/office/drawing/2014/main" val="543730580"/>
                  </a:ext>
                </a:extLst>
              </a:tr>
            </a:tbl>
          </a:graphicData>
        </a:graphic>
      </p:graphicFrame>
      <p:sp>
        <p:nvSpPr>
          <p:cNvPr id="4" name="TextBox 3">
            <a:extLst>
              <a:ext uri="{FF2B5EF4-FFF2-40B4-BE49-F238E27FC236}">
                <a16:creationId xmlns:a16="http://schemas.microsoft.com/office/drawing/2014/main" id="{D839C213-583A-49C5-A3A9-B26D974940F1}"/>
              </a:ext>
            </a:extLst>
          </p:cNvPr>
          <p:cNvSpPr txBox="1"/>
          <p:nvPr/>
        </p:nvSpPr>
        <p:spPr>
          <a:xfrm>
            <a:off x="9396427" y="1962557"/>
            <a:ext cx="1069973" cy="461665"/>
          </a:xfrm>
          <a:prstGeom prst="rect">
            <a:avLst/>
          </a:prstGeom>
          <a:noFill/>
        </p:spPr>
        <p:txBody>
          <a:bodyPr wrap="none" rtlCol="1">
            <a:spAutoFit/>
          </a:bodyPr>
          <a:lstStyle/>
          <a:p>
            <a:r>
              <a:rPr lang="en-US" sz="2400" dirty="0">
                <a:solidFill>
                  <a:schemeClr val="accent6"/>
                </a:solidFill>
              </a:rPr>
              <a:t>Patient</a:t>
            </a:r>
            <a:endParaRPr lang="he-IL" sz="2400" dirty="0">
              <a:solidFill>
                <a:schemeClr val="accent6"/>
              </a:solidFill>
            </a:endParaRPr>
          </a:p>
        </p:txBody>
      </p:sp>
      <p:sp>
        <p:nvSpPr>
          <p:cNvPr id="8" name="TextBox 7">
            <a:extLst>
              <a:ext uri="{FF2B5EF4-FFF2-40B4-BE49-F238E27FC236}">
                <a16:creationId xmlns:a16="http://schemas.microsoft.com/office/drawing/2014/main" id="{943EEA95-25FE-4C4B-B83A-5F768FFF3584}"/>
              </a:ext>
            </a:extLst>
          </p:cNvPr>
          <p:cNvSpPr txBox="1"/>
          <p:nvPr/>
        </p:nvSpPr>
        <p:spPr>
          <a:xfrm>
            <a:off x="8139996" y="1690688"/>
            <a:ext cx="1303434" cy="733534"/>
          </a:xfrm>
          <a:prstGeom prst="rect">
            <a:avLst/>
          </a:prstGeom>
          <a:noFill/>
        </p:spPr>
        <p:txBody>
          <a:bodyPr wrap="none" rtlCol="1">
            <a:spAutoFit/>
          </a:bodyPr>
          <a:lstStyle/>
          <a:p>
            <a:pPr>
              <a:lnSpc>
                <a:spcPts val="2480"/>
              </a:lnSpc>
            </a:pPr>
            <a:r>
              <a:rPr lang="en-US" sz="2400" dirty="0">
                <a:solidFill>
                  <a:schemeClr val="accent1"/>
                </a:solidFill>
              </a:rPr>
              <a:t>Physio-</a:t>
            </a:r>
          </a:p>
          <a:p>
            <a:pPr>
              <a:lnSpc>
                <a:spcPts val="2480"/>
              </a:lnSpc>
            </a:pPr>
            <a:r>
              <a:rPr lang="en-US" sz="2400" dirty="0">
                <a:solidFill>
                  <a:schemeClr val="accent1"/>
                </a:solidFill>
              </a:rPr>
              <a:t>therapist</a:t>
            </a:r>
            <a:endParaRPr lang="he-IL" sz="2400" dirty="0">
              <a:solidFill>
                <a:schemeClr val="accent1"/>
              </a:solidFill>
            </a:endParaRPr>
          </a:p>
        </p:txBody>
      </p:sp>
      <p:pic>
        <p:nvPicPr>
          <p:cNvPr id="13" name="20B14-cam2">
            <a:hlinkClick r:id="" action="ppaction://media"/>
            <a:extLst>
              <a:ext uri="{FF2B5EF4-FFF2-40B4-BE49-F238E27FC236}">
                <a16:creationId xmlns:a16="http://schemas.microsoft.com/office/drawing/2014/main" id="{EA1628E9-26E1-44C7-B180-23322EA41361}"/>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r="8166"/>
          <a:stretch/>
        </p:blipFill>
        <p:spPr>
          <a:xfrm>
            <a:off x="6705872" y="2424222"/>
            <a:ext cx="4699000" cy="3837622"/>
          </a:xfrm>
          <a:prstGeom prst="rect">
            <a:avLst/>
          </a:prstGeom>
        </p:spPr>
      </p:pic>
      <p:sp>
        <p:nvSpPr>
          <p:cNvPr id="6" name="Slide Number Placeholder 5">
            <a:extLst>
              <a:ext uri="{FF2B5EF4-FFF2-40B4-BE49-F238E27FC236}">
                <a16:creationId xmlns:a16="http://schemas.microsoft.com/office/drawing/2014/main" id="{2A75615C-9BA0-4C31-BDDC-470F265F1CFB}"/>
              </a:ext>
            </a:extLst>
          </p:cNvPr>
          <p:cNvSpPr>
            <a:spLocks noGrp="1"/>
          </p:cNvSpPr>
          <p:nvPr>
            <p:ph type="sldNum" sz="quarter" idx="12"/>
          </p:nvPr>
        </p:nvSpPr>
        <p:spPr/>
        <p:txBody>
          <a:bodyPr/>
          <a:lstStyle/>
          <a:p>
            <a:fld id="{7DFD2AC5-595F-4047-BFCB-F5D3BBDFAA35}" type="slidenum">
              <a:rPr lang="en-IL" smtClean="0"/>
              <a:pPr/>
              <a:t>24</a:t>
            </a:fld>
            <a:r>
              <a:rPr lang="en-US"/>
              <a:t>/46</a:t>
            </a:r>
            <a:endParaRPr lang="en-IL" dirty="0"/>
          </a:p>
        </p:txBody>
      </p:sp>
    </p:spTree>
    <p:custDataLst>
      <p:tags r:id="rId1"/>
    </p:custDataLst>
    <p:extLst>
      <p:ext uri="{BB962C8B-B14F-4D97-AF65-F5344CB8AC3E}">
        <p14:creationId xmlns:p14="http://schemas.microsoft.com/office/powerpoint/2010/main" val="344430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extLst>
    <p:ext uri="{E180D4A7-C9FB-4DFB-919C-405C955672EB}">
      <p14:showEvtLst xmlns:p14="http://schemas.microsoft.com/office/powerpoint/2010/main">
        <p14:playEvt time="8" objId="13"/>
        <p14:playEvt time="13222" objId="13"/>
        <p14:playEvt time="26454" objId="13"/>
        <p14:playEvt time="39688" objId="13"/>
        <p14:playEvt time="52912" objId="13"/>
        <p14:playEvt time="66142" objId="13"/>
        <p14:stopEvt time="74434" objId="13"/>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14 – Standing on One Foot</a:t>
            </a:r>
            <a:endParaRPr lang="en-IL" u="sng" dirty="0">
              <a:uFill>
                <a:solidFill>
                  <a:schemeClr val="accent2"/>
                </a:solidFill>
              </a:uFill>
            </a:endParaRPr>
          </a:p>
        </p:txBody>
      </p:sp>
      <p:pic>
        <p:nvPicPr>
          <p:cNvPr id="9" name="Picture 8">
            <a:extLst>
              <a:ext uri="{FF2B5EF4-FFF2-40B4-BE49-F238E27FC236}">
                <a16:creationId xmlns:a16="http://schemas.microsoft.com/office/drawing/2014/main" id="{E2E36925-54BC-4BB5-BD30-9C1B42D8DA94}"/>
              </a:ext>
            </a:extLst>
          </p:cNvPr>
          <p:cNvPicPr>
            <a:picLocks noChangeAspect="1"/>
          </p:cNvPicPr>
          <p:nvPr/>
        </p:nvPicPr>
        <p:blipFill>
          <a:blip r:embed="rId4"/>
          <a:stretch>
            <a:fillRect/>
          </a:stretch>
        </p:blipFill>
        <p:spPr>
          <a:xfrm>
            <a:off x="1792374" y="1620263"/>
            <a:ext cx="8607251" cy="4736087"/>
          </a:xfrm>
          <a:prstGeom prst="rect">
            <a:avLst/>
          </a:prstGeom>
        </p:spPr>
      </p:pic>
      <p:sp>
        <p:nvSpPr>
          <p:cNvPr id="5" name="Slide Number Placeholder 4">
            <a:extLst>
              <a:ext uri="{FF2B5EF4-FFF2-40B4-BE49-F238E27FC236}">
                <a16:creationId xmlns:a16="http://schemas.microsoft.com/office/drawing/2014/main" id="{2DB1A94F-F973-42FD-A242-8C242D0A74BF}"/>
              </a:ext>
            </a:extLst>
          </p:cNvPr>
          <p:cNvSpPr>
            <a:spLocks noGrp="1"/>
          </p:cNvSpPr>
          <p:nvPr>
            <p:ph type="sldNum" sz="quarter" idx="12"/>
          </p:nvPr>
        </p:nvSpPr>
        <p:spPr/>
        <p:txBody>
          <a:bodyPr/>
          <a:lstStyle/>
          <a:p>
            <a:fld id="{7DFD2AC5-595F-4047-BFCB-F5D3BBDFAA35}" type="slidenum">
              <a:rPr lang="en-IL" smtClean="0"/>
              <a:pPr/>
              <a:t>25</a:t>
            </a:fld>
            <a:r>
              <a:rPr lang="en-US"/>
              <a:t>/46</a:t>
            </a:r>
            <a:endParaRPr lang="en-IL" dirty="0"/>
          </a:p>
        </p:txBody>
      </p:sp>
    </p:spTree>
    <p:custDataLst>
      <p:tags r:id="rId1"/>
    </p:custDataLst>
    <p:extLst>
      <p:ext uri="{BB962C8B-B14F-4D97-AF65-F5344CB8AC3E}">
        <p14:creationId xmlns:p14="http://schemas.microsoft.com/office/powerpoint/2010/main" val="1995563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14 – Standing on One Foot</a:t>
            </a:r>
            <a:endParaRPr lang="en-IL" u="sng" dirty="0">
              <a:uFill>
                <a:solidFill>
                  <a:schemeClr val="accent2"/>
                </a:solidFill>
              </a:uFill>
            </a:endParaRPr>
          </a:p>
        </p:txBody>
      </p:sp>
      <p:pic>
        <p:nvPicPr>
          <p:cNvPr id="7" name="Content Placeholder 6">
            <a:extLst>
              <a:ext uri="{FF2B5EF4-FFF2-40B4-BE49-F238E27FC236}">
                <a16:creationId xmlns:a16="http://schemas.microsoft.com/office/drawing/2014/main" id="{4D8964B2-F52D-48B6-9133-06227788E815}"/>
              </a:ext>
            </a:extLst>
          </p:cNvPr>
          <p:cNvPicPr>
            <a:picLocks noGrp="1" noChangeAspect="1"/>
          </p:cNvPicPr>
          <p:nvPr>
            <p:ph idx="1"/>
          </p:nvPr>
        </p:nvPicPr>
        <p:blipFill>
          <a:blip r:embed="rId4"/>
          <a:stretch>
            <a:fillRect/>
          </a:stretch>
        </p:blipFill>
        <p:spPr>
          <a:xfrm>
            <a:off x="3418775" y="1825625"/>
            <a:ext cx="5354449" cy="4351338"/>
          </a:xfrm>
        </p:spPr>
      </p:pic>
      <p:sp>
        <p:nvSpPr>
          <p:cNvPr id="5" name="Slide Number Placeholder 4">
            <a:extLst>
              <a:ext uri="{FF2B5EF4-FFF2-40B4-BE49-F238E27FC236}">
                <a16:creationId xmlns:a16="http://schemas.microsoft.com/office/drawing/2014/main" id="{F9FD7233-9F03-4D16-8BB6-BAD805ECC738}"/>
              </a:ext>
            </a:extLst>
          </p:cNvPr>
          <p:cNvSpPr>
            <a:spLocks noGrp="1"/>
          </p:cNvSpPr>
          <p:nvPr>
            <p:ph type="sldNum" sz="quarter" idx="12"/>
          </p:nvPr>
        </p:nvSpPr>
        <p:spPr/>
        <p:txBody>
          <a:bodyPr/>
          <a:lstStyle/>
          <a:p>
            <a:fld id="{7DFD2AC5-595F-4047-BFCB-F5D3BBDFAA35}" type="slidenum">
              <a:rPr lang="en-IL" smtClean="0"/>
              <a:pPr/>
              <a:t>26</a:t>
            </a:fld>
            <a:r>
              <a:rPr lang="en-US"/>
              <a:t>/46</a:t>
            </a:r>
            <a:endParaRPr lang="en-IL" dirty="0"/>
          </a:p>
        </p:txBody>
      </p:sp>
    </p:spTree>
    <p:custDataLst>
      <p:tags r:id="rId1"/>
    </p:custDataLst>
    <p:extLst>
      <p:ext uri="{BB962C8B-B14F-4D97-AF65-F5344CB8AC3E}">
        <p14:creationId xmlns:p14="http://schemas.microsoft.com/office/powerpoint/2010/main" val="30736781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4 – Standing to Sitting</a:t>
            </a:r>
            <a:endParaRPr lang="en-IL" u="sng" dirty="0">
              <a:uFill>
                <a:solidFill>
                  <a:schemeClr val="accent2"/>
                </a:solidFill>
              </a:uFill>
            </a:endParaRPr>
          </a:p>
        </p:txBody>
      </p:sp>
      <p:pic>
        <p:nvPicPr>
          <p:cNvPr id="27" name="Picture 26">
            <a:extLst>
              <a:ext uri="{FF2B5EF4-FFF2-40B4-BE49-F238E27FC236}">
                <a16:creationId xmlns:a16="http://schemas.microsoft.com/office/drawing/2014/main" id="{25E28DF3-09C8-4307-8322-AD1C8F18391F}"/>
              </a:ext>
            </a:extLst>
          </p:cNvPr>
          <p:cNvPicPr>
            <a:picLocks noChangeAspect="1"/>
          </p:cNvPicPr>
          <p:nvPr/>
        </p:nvPicPr>
        <p:blipFill>
          <a:blip r:embed="rId4"/>
          <a:stretch>
            <a:fillRect/>
          </a:stretch>
        </p:blipFill>
        <p:spPr>
          <a:xfrm>
            <a:off x="838200" y="2134322"/>
            <a:ext cx="5781675" cy="1838325"/>
          </a:xfrm>
          <a:prstGeom prst="rect">
            <a:avLst/>
          </a:prstGeom>
        </p:spPr>
      </p:pic>
      <p:pic>
        <p:nvPicPr>
          <p:cNvPr id="37" name="Picture 36">
            <a:extLst>
              <a:ext uri="{FF2B5EF4-FFF2-40B4-BE49-F238E27FC236}">
                <a16:creationId xmlns:a16="http://schemas.microsoft.com/office/drawing/2014/main" id="{73099631-45E3-49A3-8729-10B38DFAB329}"/>
              </a:ext>
            </a:extLst>
          </p:cNvPr>
          <p:cNvPicPr>
            <a:picLocks noChangeAspect="1"/>
          </p:cNvPicPr>
          <p:nvPr/>
        </p:nvPicPr>
        <p:blipFill>
          <a:blip r:embed="rId5"/>
          <a:stretch>
            <a:fillRect/>
          </a:stretch>
        </p:blipFill>
        <p:spPr>
          <a:xfrm>
            <a:off x="8063344" y="2134323"/>
            <a:ext cx="2643619" cy="3862430"/>
          </a:xfrm>
          <a:prstGeom prst="rect">
            <a:avLst/>
          </a:prstGeom>
        </p:spPr>
      </p:pic>
      <p:sp>
        <p:nvSpPr>
          <p:cNvPr id="38" name="TextBox 37">
            <a:extLst>
              <a:ext uri="{FF2B5EF4-FFF2-40B4-BE49-F238E27FC236}">
                <a16:creationId xmlns:a16="http://schemas.microsoft.com/office/drawing/2014/main" id="{5496B6F5-8A15-40C5-A7DB-8375EC7CA56D}"/>
              </a:ext>
            </a:extLst>
          </p:cNvPr>
          <p:cNvSpPr txBox="1"/>
          <p:nvPr/>
        </p:nvSpPr>
        <p:spPr>
          <a:xfrm>
            <a:off x="1191516" y="2682909"/>
            <a:ext cx="241161" cy="1220847"/>
          </a:xfrm>
          <a:prstGeom prst="rect">
            <a:avLst/>
          </a:prstGeom>
          <a:noFill/>
        </p:spPr>
        <p:txBody>
          <a:bodyPr wrap="square" rtlCol="0">
            <a:spAutoFit/>
          </a:bodyPr>
          <a:lstStyle/>
          <a:p>
            <a:pPr>
              <a:spcAft>
                <a:spcPts val="400"/>
              </a:spcAft>
            </a:pPr>
            <a:r>
              <a:rPr lang="en-US" sz="1200" dirty="0">
                <a:solidFill>
                  <a:schemeClr val="bg1"/>
                </a:solidFill>
              </a:rPr>
              <a:t>V</a:t>
            </a:r>
          </a:p>
          <a:p>
            <a:pPr>
              <a:spcAft>
                <a:spcPts val="400"/>
              </a:spcAft>
            </a:pPr>
            <a:r>
              <a:rPr lang="en-US" sz="1200" dirty="0">
                <a:solidFill>
                  <a:schemeClr val="bg1"/>
                </a:solidFill>
              </a:rPr>
              <a:t>V</a:t>
            </a:r>
          </a:p>
          <a:p>
            <a:pPr>
              <a:spcAft>
                <a:spcPts val="400"/>
              </a:spcAft>
            </a:pPr>
            <a:r>
              <a:rPr lang="en-US" sz="1200" dirty="0">
                <a:solidFill>
                  <a:schemeClr val="bg1"/>
                </a:solidFill>
              </a:rPr>
              <a:t>X</a:t>
            </a:r>
          </a:p>
          <a:p>
            <a:pPr>
              <a:spcAft>
                <a:spcPts val="400"/>
              </a:spcAft>
            </a:pPr>
            <a:r>
              <a:rPr lang="en-US" sz="1200" dirty="0">
                <a:solidFill>
                  <a:schemeClr val="bg1"/>
                </a:solidFill>
              </a:rPr>
              <a:t>X</a:t>
            </a:r>
          </a:p>
          <a:p>
            <a:pPr>
              <a:spcAft>
                <a:spcPts val="400"/>
              </a:spcAft>
            </a:pPr>
            <a:r>
              <a:rPr lang="en-US" sz="1200" dirty="0">
                <a:solidFill>
                  <a:schemeClr val="bg1"/>
                </a:solidFill>
              </a:rPr>
              <a:t>X</a:t>
            </a:r>
            <a:endParaRPr lang="en-IL" sz="1200" dirty="0">
              <a:solidFill>
                <a:schemeClr val="bg1"/>
              </a:solidFill>
            </a:endParaRPr>
          </a:p>
        </p:txBody>
      </p:sp>
      <p:sp>
        <p:nvSpPr>
          <p:cNvPr id="5" name="Slide Number Placeholder 4">
            <a:extLst>
              <a:ext uri="{FF2B5EF4-FFF2-40B4-BE49-F238E27FC236}">
                <a16:creationId xmlns:a16="http://schemas.microsoft.com/office/drawing/2014/main" id="{983AF8FD-6777-429F-B5E1-A9A62EDB9A45}"/>
              </a:ext>
            </a:extLst>
          </p:cNvPr>
          <p:cNvSpPr>
            <a:spLocks noGrp="1"/>
          </p:cNvSpPr>
          <p:nvPr>
            <p:ph type="sldNum" sz="quarter" idx="12"/>
          </p:nvPr>
        </p:nvSpPr>
        <p:spPr/>
        <p:txBody>
          <a:bodyPr/>
          <a:lstStyle/>
          <a:p>
            <a:fld id="{7DFD2AC5-595F-4047-BFCB-F5D3BBDFAA35}" type="slidenum">
              <a:rPr lang="en-IL" smtClean="0"/>
              <a:pPr/>
              <a:t>27</a:t>
            </a:fld>
            <a:r>
              <a:rPr lang="en-US"/>
              <a:t>/46</a:t>
            </a:r>
            <a:endParaRPr lang="en-IL" dirty="0"/>
          </a:p>
        </p:txBody>
      </p:sp>
    </p:spTree>
    <p:custDataLst>
      <p:tags r:id="rId1"/>
    </p:custDataLst>
    <p:extLst>
      <p:ext uri="{BB962C8B-B14F-4D97-AF65-F5344CB8AC3E}">
        <p14:creationId xmlns:p14="http://schemas.microsoft.com/office/powerpoint/2010/main" val="4038441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4 – Standing to Sitting</a:t>
            </a:r>
            <a:endParaRPr lang="en-IL" u="sng" dirty="0">
              <a:uFill>
                <a:solidFill>
                  <a:schemeClr val="accent2"/>
                </a:solidFill>
              </a:uFill>
            </a:endParaRPr>
          </a:p>
        </p:txBody>
      </p:sp>
      <p:pic>
        <p:nvPicPr>
          <p:cNvPr id="11" name="task-4-compare">
            <a:hlinkClick r:id="" action="ppaction://media"/>
            <a:extLst>
              <a:ext uri="{FF2B5EF4-FFF2-40B4-BE49-F238E27FC236}">
                <a16:creationId xmlns:a16="http://schemas.microsoft.com/office/drawing/2014/main" id="{0FAD1572-2E60-4782-ABFE-D3C929E7BA08}"/>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679032" y="1867720"/>
            <a:ext cx="10450513" cy="4351338"/>
          </a:xfrm>
        </p:spPr>
      </p:pic>
      <p:sp>
        <p:nvSpPr>
          <p:cNvPr id="22" name="TextBox 21">
            <a:extLst>
              <a:ext uri="{FF2B5EF4-FFF2-40B4-BE49-F238E27FC236}">
                <a16:creationId xmlns:a16="http://schemas.microsoft.com/office/drawing/2014/main" id="{D61C174D-788E-4F62-A7C6-4D43FA7311C9}"/>
              </a:ext>
            </a:extLst>
          </p:cNvPr>
          <p:cNvSpPr txBox="1"/>
          <p:nvPr/>
        </p:nvSpPr>
        <p:spPr>
          <a:xfrm>
            <a:off x="7341409" y="5922313"/>
            <a:ext cx="848758" cy="369332"/>
          </a:xfrm>
          <a:prstGeom prst="rect">
            <a:avLst/>
          </a:prstGeom>
          <a:noFill/>
        </p:spPr>
        <p:txBody>
          <a:bodyPr wrap="none" rtlCol="1">
            <a:spAutoFit/>
          </a:bodyPr>
          <a:lstStyle/>
          <a:p>
            <a:r>
              <a:rPr lang="en-US" dirty="0">
                <a:solidFill>
                  <a:schemeClr val="accent6"/>
                </a:solidFill>
              </a:rPr>
              <a:t>Patient</a:t>
            </a:r>
            <a:endParaRPr lang="he-IL" dirty="0">
              <a:solidFill>
                <a:schemeClr val="accent6"/>
              </a:solidFill>
            </a:endParaRPr>
          </a:p>
        </p:txBody>
      </p:sp>
      <p:sp>
        <p:nvSpPr>
          <p:cNvPr id="8" name="TextBox 7">
            <a:extLst>
              <a:ext uri="{FF2B5EF4-FFF2-40B4-BE49-F238E27FC236}">
                <a16:creationId xmlns:a16="http://schemas.microsoft.com/office/drawing/2014/main" id="{943EEA95-25FE-4C4B-B83A-5F768FFF3584}"/>
              </a:ext>
            </a:extLst>
          </p:cNvPr>
          <p:cNvSpPr txBox="1"/>
          <p:nvPr/>
        </p:nvSpPr>
        <p:spPr>
          <a:xfrm>
            <a:off x="8190167" y="5897492"/>
            <a:ext cx="1898378" cy="391902"/>
          </a:xfrm>
          <a:prstGeom prst="rect">
            <a:avLst/>
          </a:prstGeom>
          <a:noFill/>
        </p:spPr>
        <p:txBody>
          <a:bodyPr wrap="square" rtlCol="1">
            <a:spAutoFit/>
          </a:bodyPr>
          <a:lstStyle/>
          <a:p>
            <a:pPr>
              <a:lnSpc>
                <a:spcPts val="2480"/>
              </a:lnSpc>
            </a:pPr>
            <a:r>
              <a:rPr lang="en-US" dirty="0">
                <a:solidFill>
                  <a:schemeClr val="accent1"/>
                </a:solidFill>
              </a:rPr>
              <a:t>Physiotherapist</a:t>
            </a:r>
            <a:endParaRPr lang="he-IL" dirty="0">
              <a:solidFill>
                <a:schemeClr val="accent1"/>
              </a:solidFill>
            </a:endParaRPr>
          </a:p>
        </p:txBody>
      </p:sp>
      <p:sp>
        <p:nvSpPr>
          <p:cNvPr id="12" name="TextBox 11">
            <a:extLst>
              <a:ext uri="{FF2B5EF4-FFF2-40B4-BE49-F238E27FC236}">
                <a16:creationId xmlns:a16="http://schemas.microsoft.com/office/drawing/2014/main" id="{E463C51F-B9D8-423F-A164-A35D571D00A5}"/>
              </a:ext>
            </a:extLst>
          </p:cNvPr>
          <p:cNvSpPr txBox="1"/>
          <p:nvPr/>
        </p:nvSpPr>
        <p:spPr>
          <a:xfrm>
            <a:off x="3163975" y="5913816"/>
            <a:ext cx="848758" cy="369332"/>
          </a:xfrm>
          <a:prstGeom prst="rect">
            <a:avLst/>
          </a:prstGeom>
          <a:noFill/>
        </p:spPr>
        <p:txBody>
          <a:bodyPr wrap="none" rtlCol="1">
            <a:spAutoFit/>
          </a:bodyPr>
          <a:lstStyle/>
          <a:p>
            <a:r>
              <a:rPr lang="en-US" dirty="0">
                <a:solidFill>
                  <a:schemeClr val="accent6"/>
                </a:solidFill>
              </a:rPr>
              <a:t>Patient</a:t>
            </a:r>
            <a:endParaRPr lang="he-IL" dirty="0">
              <a:solidFill>
                <a:schemeClr val="accent6"/>
              </a:solidFill>
            </a:endParaRPr>
          </a:p>
        </p:txBody>
      </p:sp>
      <p:sp>
        <p:nvSpPr>
          <p:cNvPr id="13" name="TextBox 12">
            <a:extLst>
              <a:ext uri="{FF2B5EF4-FFF2-40B4-BE49-F238E27FC236}">
                <a16:creationId xmlns:a16="http://schemas.microsoft.com/office/drawing/2014/main" id="{70B2669F-11A1-4CA3-AD71-50A571E018FA}"/>
              </a:ext>
            </a:extLst>
          </p:cNvPr>
          <p:cNvSpPr txBox="1"/>
          <p:nvPr/>
        </p:nvSpPr>
        <p:spPr>
          <a:xfrm>
            <a:off x="3982252" y="5897492"/>
            <a:ext cx="1704779" cy="391902"/>
          </a:xfrm>
          <a:prstGeom prst="rect">
            <a:avLst/>
          </a:prstGeom>
          <a:noFill/>
        </p:spPr>
        <p:txBody>
          <a:bodyPr wrap="square" rtlCol="1">
            <a:spAutoFit/>
          </a:bodyPr>
          <a:lstStyle/>
          <a:p>
            <a:pPr>
              <a:lnSpc>
                <a:spcPts val="2480"/>
              </a:lnSpc>
            </a:pPr>
            <a:r>
              <a:rPr lang="en-US" dirty="0">
                <a:solidFill>
                  <a:schemeClr val="accent1"/>
                </a:solidFill>
              </a:rPr>
              <a:t>Physiotherapist</a:t>
            </a:r>
            <a:endParaRPr lang="he-IL" dirty="0">
              <a:solidFill>
                <a:schemeClr val="accent1"/>
              </a:solidFill>
            </a:endParaRPr>
          </a:p>
        </p:txBody>
      </p:sp>
      <p:sp>
        <p:nvSpPr>
          <p:cNvPr id="5" name="Slide Number Placeholder 4">
            <a:extLst>
              <a:ext uri="{FF2B5EF4-FFF2-40B4-BE49-F238E27FC236}">
                <a16:creationId xmlns:a16="http://schemas.microsoft.com/office/drawing/2014/main" id="{C1573DA7-4499-4CE7-9DFD-EFFA50352FFE}"/>
              </a:ext>
            </a:extLst>
          </p:cNvPr>
          <p:cNvSpPr>
            <a:spLocks noGrp="1"/>
          </p:cNvSpPr>
          <p:nvPr>
            <p:ph type="sldNum" sz="quarter" idx="12"/>
          </p:nvPr>
        </p:nvSpPr>
        <p:spPr/>
        <p:txBody>
          <a:bodyPr/>
          <a:lstStyle/>
          <a:p>
            <a:fld id="{7DFD2AC5-595F-4047-BFCB-F5D3BBDFAA35}" type="slidenum">
              <a:rPr lang="en-IL" smtClean="0"/>
              <a:pPr/>
              <a:t>28</a:t>
            </a:fld>
            <a:r>
              <a:rPr lang="en-US"/>
              <a:t>/46</a:t>
            </a:r>
            <a:endParaRPr lang="en-IL" dirty="0"/>
          </a:p>
        </p:txBody>
      </p:sp>
    </p:spTree>
    <p:custDataLst>
      <p:tags r:id="rId1"/>
    </p:custDataLst>
    <p:extLst>
      <p:ext uri="{BB962C8B-B14F-4D97-AF65-F5344CB8AC3E}">
        <p14:creationId xmlns:p14="http://schemas.microsoft.com/office/powerpoint/2010/main" val="330270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1"/>
                </p:tgtEl>
              </p:cMediaNode>
            </p:video>
          </p:childTnLst>
        </p:cTn>
      </p:par>
    </p:tnLst>
  </p:timing>
  <p:extLst>
    <p:ext uri="{E180D4A7-C9FB-4DFB-919C-405C955672EB}">
      <p14:showEvtLst xmlns:p14="http://schemas.microsoft.com/office/powerpoint/2010/main">
        <p14:playEvt time="8" objId="11"/>
        <p14:playEvt time="3405" objId="11"/>
        <p14:playEvt time="6496" objId="11"/>
        <p14:playEvt time="9569" objId="11"/>
        <p14:playEvt time="12629" objId="11"/>
        <p14:playEvt time="15692" objId="11"/>
        <p14:playEvt time="18743" objId="11"/>
        <p14:playEvt time="21803" objId="11"/>
        <p14:playEvt time="24882" objId="11"/>
        <p14:playEvt time="27959" objId="11"/>
        <p14:playEvt time="31029" objId="11"/>
        <p14:playEvt time="34093" objId="11"/>
        <p14:playEvt time="37146" objId="11"/>
        <p14:playEvt time="40197" objId="11"/>
        <p14:playEvt time="43245" objId="11"/>
        <p14:playEvt time="46303" objId="11"/>
        <p14:playEvt time="49375" objId="11"/>
        <p14:playEvt time="52430" objId="11"/>
        <p14:playEvt time="55543" objId="11"/>
        <p14:playEvt time="58597" objId="11"/>
        <p14:playEvt time="61669" objId="11"/>
        <p14:playEvt time="64720" objId="11"/>
        <p14:playEvt time="67793" objId="11"/>
        <p14:playEvt time="70841" objId="11"/>
        <p14:stopEvt time="71992" objId="11"/>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4 – Standing to Sitting</a:t>
            </a:r>
            <a:endParaRPr lang="en-IL" u="sng" dirty="0">
              <a:uFill>
                <a:solidFill>
                  <a:schemeClr val="accent2"/>
                </a:solidFill>
              </a:uFill>
            </a:endParaRPr>
          </a:p>
        </p:txBody>
      </p:sp>
      <p:pic>
        <p:nvPicPr>
          <p:cNvPr id="11" name="Picture 10">
            <a:extLst>
              <a:ext uri="{FF2B5EF4-FFF2-40B4-BE49-F238E27FC236}">
                <a16:creationId xmlns:a16="http://schemas.microsoft.com/office/drawing/2014/main" id="{385C54BD-6611-4185-A8A6-6919B91E7094}"/>
              </a:ext>
            </a:extLst>
          </p:cNvPr>
          <p:cNvPicPr>
            <a:picLocks noChangeAspect="1"/>
          </p:cNvPicPr>
          <p:nvPr/>
        </p:nvPicPr>
        <p:blipFill>
          <a:blip r:embed="rId4"/>
          <a:stretch>
            <a:fillRect/>
          </a:stretch>
        </p:blipFill>
        <p:spPr>
          <a:xfrm>
            <a:off x="838200" y="1495246"/>
            <a:ext cx="10515600" cy="4625376"/>
          </a:xfrm>
          <a:prstGeom prst="rect">
            <a:avLst/>
          </a:prstGeom>
        </p:spPr>
      </p:pic>
      <p:sp>
        <p:nvSpPr>
          <p:cNvPr id="5" name="Slide Number Placeholder 4">
            <a:extLst>
              <a:ext uri="{FF2B5EF4-FFF2-40B4-BE49-F238E27FC236}">
                <a16:creationId xmlns:a16="http://schemas.microsoft.com/office/drawing/2014/main" id="{4F365983-6DB6-4B0D-8C6C-210FF9E62225}"/>
              </a:ext>
            </a:extLst>
          </p:cNvPr>
          <p:cNvSpPr>
            <a:spLocks noGrp="1"/>
          </p:cNvSpPr>
          <p:nvPr>
            <p:ph type="sldNum" sz="quarter" idx="12"/>
          </p:nvPr>
        </p:nvSpPr>
        <p:spPr/>
        <p:txBody>
          <a:bodyPr/>
          <a:lstStyle/>
          <a:p>
            <a:fld id="{7DFD2AC5-595F-4047-BFCB-F5D3BBDFAA35}" type="slidenum">
              <a:rPr lang="en-IL" smtClean="0"/>
              <a:pPr/>
              <a:t>29</a:t>
            </a:fld>
            <a:r>
              <a:rPr lang="en-US"/>
              <a:t>/46</a:t>
            </a:r>
            <a:endParaRPr lang="en-IL" dirty="0"/>
          </a:p>
        </p:txBody>
      </p:sp>
    </p:spTree>
    <p:custDataLst>
      <p:tags r:id="rId1"/>
    </p:custDataLst>
    <p:extLst>
      <p:ext uri="{BB962C8B-B14F-4D97-AF65-F5344CB8AC3E}">
        <p14:creationId xmlns:p14="http://schemas.microsoft.com/office/powerpoint/2010/main" val="80998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63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B69028-26F1-4FDF-ABC6-5A199D174B92}"/>
              </a:ext>
            </a:extLst>
          </p:cNvPr>
          <p:cNvSpPr txBox="1"/>
          <p:nvPr/>
        </p:nvSpPr>
        <p:spPr>
          <a:xfrm>
            <a:off x="6940295" y="1396289"/>
            <a:ext cx="4668257"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u="sng" kern="1200" dirty="0">
                <a:solidFill>
                  <a:schemeClr val="bg1"/>
                </a:solidFill>
                <a:uFill>
                  <a:solidFill>
                    <a:schemeClr val="accent2"/>
                  </a:solidFill>
                </a:uFill>
                <a:latin typeface="+mj-lt"/>
                <a:ea typeface="+mj-ea"/>
                <a:cs typeface="+mj-cs"/>
              </a:rPr>
              <a:t>Balance Evaluation</a:t>
            </a:r>
          </a:p>
        </p:txBody>
      </p:sp>
      <p:sp>
        <p:nvSpPr>
          <p:cNvPr id="34" name="Freeform: Shape 33">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26C52F1-EEE6-4BB0-B986-BD8E407EBDC4}"/>
              </a:ext>
            </a:extLst>
          </p:cNvPr>
          <p:cNvPicPr>
            <a:picLocks noChangeAspect="1"/>
          </p:cNvPicPr>
          <p:nvPr/>
        </p:nvPicPr>
        <p:blipFill rotWithShape="1">
          <a:blip r:embed="rId3"/>
          <a:srcRect l="8375" r="28125"/>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4" name="Content Placeholder 3">
            <a:extLst>
              <a:ext uri="{FF2B5EF4-FFF2-40B4-BE49-F238E27FC236}">
                <a16:creationId xmlns:a16="http://schemas.microsoft.com/office/drawing/2014/main" id="{0620E06A-A823-434F-8913-A1B57446D4B4}"/>
              </a:ext>
            </a:extLst>
          </p:cNvPr>
          <p:cNvPicPr>
            <a:picLocks noChangeAspect="1"/>
          </p:cNvPicPr>
          <p:nvPr/>
        </p:nvPicPr>
        <p:blipFill rotWithShape="1">
          <a:blip r:embed="rId4"/>
          <a:srcRect l="14434" r="7278" b="-3"/>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5" name="Picture 4">
            <a:extLst>
              <a:ext uri="{FF2B5EF4-FFF2-40B4-BE49-F238E27FC236}">
                <a16:creationId xmlns:a16="http://schemas.microsoft.com/office/drawing/2014/main" id="{1871CFC1-C781-4528-A8A2-B735E9FAB6AC}"/>
              </a:ext>
            </a:extLst>
          </p:cNvPr>
          <p:cNvPicPr>
            <a:picLocks noChangeAspect="1"/>
          </p:cNvPicPr>
          <p:nvPr/>
        </p:nvPicPr>
        <p:blipFill rotWithShape="1">
          <a:blip r:embed="rId5"/>
          <a:srcRect l="25157" r="968"/>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20" name="Content Placeholder 11">
            <a:extLst>
              <a:ext uri="{FF2B5EF4-FFF2-40B4-BE49-F238E27FC236}">
                <a16:creationId xmlns:a16="http://schemas.microsoft.com/office/drawing/2014/main" id="{2A35C533-EF4A-4369-932C-9799E464363E}"/>
              </a:ext>
            </a:extLst>
          </p:cNvPr>
          <p:cNvSpPr>
            <a:spLocks noGrp="1"/>
          </p:cNvSpPr>
          <p:nvPr>
            <p:ph idx="1"/>
          </p:nvPr>
        </p:nvSpPr>
        <p:spPr>
          <a:xfrm>
            <a:off x="6792511" y="2721852"/>
            <a:ext cx="4816041" cy="3118104"/>
          </a:xfrm>
        </p:spPr>
        <p:txBody>
          <a:bodyPr vert="horz" lIns="91440" tIns="45720" rIns="91440" bIns="45720" rtlCol="0" anchor="t">
            <a:noAutofit/>
          </a:bodyPr>
          <a:lstStyle/>
          <a:p>
            <a:r>
              <a:rPr lang="en-US" sz="2000" dirty="0">
                <a:solidFill>
                  <a:schemeClr val="bg1"/>
                </a:solidFill>
              </a:rPr>
              <a:t>Various tests exist for balance evaluation:</a:t>
            </a:r>
          </a:p>
          <a:p>
            <a:pPr lvl="1"/>
            <a:r>
              <a:rPr lang="en-US" sz="1800" dirty="0">
                <a:solidFill>
                  <a:schemeClr val="bg1"/>
                </a:solidFill>
              </a:rPr>
              <a:t>10 meter walk.</a:t>
            </a:r>
          </a:p>
          <a:p>
            <a:pPr lvl="1"/>
            <a:r>
              <a:rPr lang="en-US" sz="1800" dirty="0">
                <a:solidFill>
                  <a:schemeClr val="bg1"/>
                </a:solidFill>
              </a:rPr>
              <a:t>6 minute walk.</a:t>
            </a:r>
          </a:p>
          <a:p>
            <a:pPr lvl="1"/>
            <a:r>
              <a:rPr lang="en-US" sz="1800" dirty="0">
                <a:solidFill>
                  <a:schemeClr val="bg1"/>
                </a:solidFill>
              </a:rPr>
              <a:t>30 second chair stand.</a:t>
            </a:r>
          </a:p>
          <a:p>
            <a:pPr lvl="1"/>
            <a:r>
              <a:rPr lang="en-US" sz="1800" dirty="0">
                <a:solidFill>
                  <a:schemeClr val="bg1"/>
                </a:solidFill>
              </a:rPr>
              <a:t>Timed up and go.</a:t>
            </a:r>
          </a:p>
          <a:p>
            <a:r>
              <a:rPr lang="en-US" sz="2000" dirty="0">
                <a:solidFill>
                  <a:schemeClr val="bg1"/>
                </a:solidFill>
              </a:rPr>
              <a:t>Performed at clinics and hospitals.</a:t>
            </a:r>
          </a:p>
          <a:p>
            <a:r>
              <a:rPr lang="en-US" sz="2000" dirty="0">
                <a:solidFill>
                  <a:schemeClr val="bg1"/>
                </a:solidFill>
              </a:rPr>
              <a:t>Require medical professionals.</a:t>
            </a:r>
          </a:p>
          <a:p>
            <a:r>
              <a:rPr lang="en-US" sz="2000" dirty="0">
                <a:solidFill>
                  <a:schemeClr val="bg1"/>
                </a:solidFill>
              </a:rPr>
              <a:t>BBS is comprehensive, subjective, and a good predictor, but is time consuming.</a:t>
            </a:r>
          </a:p>
        </p:txBody>
      </p:sp>
      <p:sp>
        <p:nvSpPr>
          <p:cNvPr id="7" name="Slide Number Placeholder 6">
            <a:extLst>
              <a:ext uri="{FF2B5EF4-FFF2-40B4-BE49-F238E27FC236}">
                <a16:creationId xmlns:a16="http://schemas.microsoft.com/office/drawing/2014/main" id="{DBBD62EA-7420-4FC8-9DDB-6B4ACDA2816F}"/>
              </a:ext>
            </a:extLst>
          </p:cNvPr>
          <p:cNvSpPr>
            <a:spLocks noGrp="1"/>
          </p:cNvSpPr>
          <p:nvPr>
            <p:ph type="sldNum" sz="quarter" idx="12"/>
          </p:nvPr>
        </p:nvSpPr>
        <p:spPr/>
        <p:txBody>
          <a:bodyPr/>
          <a:lstStyle/>
          <a:p>
            <a:fld id="{7DFD2AC5-595F-4047-BFCB-F5D3BBDFAA35}" type="slidenum">
              <a:rPr lang="en-IL" smtClean="0"/>
              <a:pPr/>
              <a:t>3</a:t>
            </a:fld>
            <a:r>
              <a:rPr lang="en-US"/>
              <a:t>/46</a:t>
            </a:r>
            <a:endParaRPr lang="en-IL" dirty="0"/>
          </a:p>
        </p:txBody>
      </p:sp>
    </p:spTree>
    <p:extLst>
      <p:ext uri="{BB962C8B-B14F-4D97-AF65-F5344CB8AC3E}">
        <p14:creationId xmlns:p14="http://schemas.microsoft.com/office/powerpoint/2010/main" val="177531568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4 – Standing to Sitting</a:t>
            </a:r>
            <a:endParaRPr lang="en-IL" u="sng" dirty="0">
              <a:uFill>
                <a:solidFill>
                  <a:schemeClr val="accent2"/>
                </a:solidFill>
              </a:uFill>
            </a:endParaRPr>
          </a:p>
        </p:txBody>
      </p:sp>
      <p:pic>
        <p:nvPicPr>
          <p:cNvPr id="4" name="Picture 3">
            <a:extLst>
              <a:ext uri="{FF2B5EF4-FFF2-40B4-BE49-F238E27FC236}">
                <a16:creationId xmlns:a16="http://schemas.microsoft.com/office/drawing/2014/main" id="{B87D3F0A-6EDC-46E2-A70E-1CF6253FF6AC}"/>
              </a:ext>
            </a:extLst>
          </p:cNvPr>
          <p:cNvPicPr>
            <a:picLocks noChangeAspect="1"/>
          </p:cNvPicPr>
          <p:nvPr/>
        </p:nvPicPr>
        <p:blipFill>
          <a:blip r:embed="rId4"/>
          <a:stretch>
            <a:fillRect/>
          </a:stretch>
        </p:blipFill>
        <p:spPr>
          <a:xfrm>
            <a:off x="838200" y="1593185"/>
            <a:ext cx="10336067" cy="4763165"/>
          </a:xfrm>
          <a:prstGeom prst="rect">
            <a:avLst/>
          </a:prstGeom>
        </p:spPr>
      </p:pic>
      <p:sp>
        <p:nvSpPr>
          <p:cNvPr id="6" name="Slide Number Placeholder 5">
            <a:extLst>
              <a:ext uri="{FF2B5EF4-FFF2-40B4-BE49-F238E27FC236}">
                <a16:creationId xmlns:a16="http://schemas.microsoft.com/office/drawing/2014/main" id="{4BDAEE6C-D635-4CFD-893C-C4DC9E09E94F}"/>
              </a:ext>
            </a:extLst>
          </p:cNvPr>
          <p:cNvSpPr>
            <a:spLocks noGrp="1"/>
          </p:cNvSpPr>
          <p:nvPr>
            <p:ph type="sldNum" sz="quarter" idx="12"/>
          </p:nvPr>
        </p:nvSpPr>
        <p:spPr/>
        <p:txBody>
          <a:bodyPr/>
          <a:lstStyle/>
          <a:p>
            <a:fld id="{7DFD2AC5-595F-4047-BFCB-F5D3BBDFAA35}" type="slidenum">
              <a:rPr lang="en-IL" smtClean="0"/>
              <a:pPr/>
              <a:t>30</a:t>
            </a:fld>
            <a:r>
              <a:rPr lang="en-US"/>
              <a:t>/46</a:t>
            </a:r>
            <a:endParaRPr lang="en-IL" dirty="0"/>
          </a:p>
        </p:txBody>
      </p:sp>
    </p:spTree>
    <p:custDataLst>
      <p:tags r:id="rId1"/>
    </p:custDataLst>
    <p:extLst>
      <p:ext uri="{BB962C8B-B14F-4D97-AF65-F5344CB8AC3E}">
        <p14:creationId xmlns:p14="http://schemas.microsoft.com/office/powerpoint/2010/main" val="12337367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4 – Standing to Sitting</a:t>
            </a:r>
            <a:endParaRPr lang="en-IL" u="sng" dirty="0">
              <a:uFill>
                <a:solidFill>
                  <a:schemeClr val="accent2"/>
                </a:solidFill>
              </a:uFill>
            </a:endParaRPr>
          </a:p>
        </p:txBody>
      </p:sp>
      <p:pic>
        <p:nvPicPr>
          <p:cNvPr id="8" name="Picture 7">
            <a:extLst>
              <a:ext uri="{FF2B5EF4-FFF2-40B4-BE49-F238E27FC236}">
                <a16:creationId xmlns:a16="http://schemas.microsoft.com/office/drawing/2014/main" id="{BA1533F2-1694-4D71-9555-CBC01FD08122}"/>
              </a:ext>
            </a:extLst>
          </p:cNvPr>
          <p:cNvPicPr>
            <a:picLocks noChangeAspect="1"/>
          </p:cNvPicPr>
          <p:nvPr/>
        </p:nvPicPr>
        <p:blipFill rotWithShape="1">
          <a:blip r:embed="rId4"/>
          <a:srcRect t="6265" b="5822"/>
          <a:stretch/>
        </p:blipFill>
        <p:spPr>
          <a:xfrm>
            <a:off x="3200176" y="1835106"/>
            <a:ext cx="5791648" cy="4376825"/>
          </a:xfrm>
          <a:prstGeom prst="rect">
            <a:avLst/>
          </a:prstGeom>
        </p:spPr>
      </p:pic>
      <p:sp>
        <p:nvSpPr>
          <p:cNvPr id="5" name="Slide Number Placeholder 4">
            <a:extLst>
              <a:ext uri="{FF2B5EF4-FFF2-40B4-BE49-F238E27FC236}">
                <a16:creationId xmlns:a16="http://schemas.microsoft.com/office/drawing/2014/main" id="{F82909A7-2BDA-4C92-819F-B910915FC937}"/>
              </a:ext>
            </a:extLst>
          </p:cNvPr>
          <p:cNvSpPr>
            <a:spLocks noGrp="1"/>
          </p:cNvSpPr>
          <p:nvPr>
            <p:ph type="sldNum" sz="quarter" idx="12"/>
          </p:nvPr>
        </p:nvSpPr>
        <p:spPr/>
        <p:txBody>
          <a:bodyPr/>
          <a:lstStyle/>
          <a:p>
            <a:fld id="{7DFD2AC5-595F-4047-BFCB-F5D3BBDFAA35}" type="slidenum">
              <a:rPr lang="en-IL" smtClean="0"/>
              <a:pPr/>
              <a:t>31</a:t>
            </a:fld>
            <a:r>
              <a:rPr lang="en-US"/>
              <a:t>/46</a:t>
            </a:r>
            <a:endParaRPr lang="en-IL" dirty="0"/>
          </a:p>
        </p:txBody>
      </p:sp>
    </p:spTree>
    <p:custDataLst>
      <p:tags r:id="rId1"/>
    </p:custDataLst>
    <p:extLst>
      <p:ext uri="{BB962C8B-B14F-4D97-AF65-F5344CB8AC3E}">
        <p14:creationId xmlns:p14="http://schemas.microsoft.com/office/powerpoint/2010/main" val="19312362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8 – Reaching Forward</a:t>
            </a:r>
            <a:endParaRPr lang="en-IL" u="sng" dirty="0">
              <a:uFill>
                <a:solidFill>
                  <a:schemeClr val="accent2"/>
                </a:solidFill>
              </a:uFill>
            </a:endParaRPr>
          </a:p>
        </p:txBody>
      </p:sp>
      <p:pic>
        <p:nvPicPr>
          <p:cNvPr id="9" name="Content Placeholder 8">
            <a:extLst>
              <a:ext uri="{FF2B5EF4-FFF2-40B4-BE49-F238E27FC236}">
                <a16:creationId xmlns:a16="http://schemas.microsoft.com/office/drawing/2014/main" id="{1789E3C5-D8DE-4E2C-BC2A-9282D42EAC04}"/>
              </a:ext>
            </a:extLst>
          </p:cNvPr>
          <p:cNvPicPr>
            <a:picLocks noGrp="1" noChangeAspect="1"/>
          </p:cNvPicPr>
          <p:nvPr>
            <p:ph idx="1"/>
          </p:nvPr>
        </p:nvPicPr>
        <p:blipFill>
          <a:blip r:embed="rId4"/>
          <a:stretch>
            <a:fillRect/>
          </a:stretch>
        </p:blipFill>
        <p:spPr>
          <a:xfrm>
            <a:off x="1214594" y="1661498"/>
            <a:ext cx="9762811" cy="2060609"/>
          </a:xfrm>
        </p:spPr>
      </p:pic>
      <p:sp>
        <p:nvSpPr>
          <p:cNvPr id="11" name="TextBox 10">
            <a:extLst>
              <a:ext uri="{FF2B5EF4-FFF2-40B4-BE49-F238E27FC236}">
                <a16:creationId xmlns:a16="http://schemas.microsoft.com/office/drawing/2014/main" id="{D2F6D486-9EEC-45A5-9CED-9E4E2F7055C7}"/>
              </a:ext>
            </a:extLst>
          </p:cNvPr>
          <p:cNvSpPr txBox="1"/>
          <p:nvPr/>
        </p:nvSpPr>
        <p:spPr>
          <a:xfrm>
            <a:off x="1557493" y="2665471"/>
            <a:ext cx="241161" cy="1041311"/>
          </a:xfrm>
          <a:prstGeom prst="rect">
            <a:avLst/>
          </a:prstGeom>
          <a:noFill/>
        </p:spPr>
        <p:txBody>
          <a:bodyPr wrap="square" rtlCol="0">
            <a:spAutoFit/>
          </a:bodyPr>
          <a:lstStyle/>
          <a:p>
            <a:pPr>
              <a:spcAft>
                <a:spcPts val="200"/>
              </a:spcAft>
            </a:pPr>
            <a:r>
              <a:rPr lang="en-US" sz="1100" dirty="0">
                <a:solidFill>
                  <a:schemeClr val="bg1"/>
                </a:solidFill>
              </a:rPr>
              <a:t>V</a:t>
            </a:r>
          </a:p>
          <a:p>
            <a:pPr>
              <a:spcAft>
                <a:spcPts val="200"/>
              </a:spcAft>
            </a:pPr>
            <a:r>
              <a:rPr lang="en-US" sz="1100" dirty="0">
                <a:solidFill>
                  <a:schemeClr val="bg1"/>
                </a:solidFill>
              </a:rPr>
              <a:t>V</a:t>
            </a:r>
          </a:p>
          <a:p>
            <a:pPr>
              <a:spcAft>
                <a:spcPts val="200"/>
              </a:spcAft>
            </a:pPr>
            <a:r>
              <a:rPr lang="en-US" sz="1100" dirty="0">
                <a:solidFill>
                  <a:schemeClr val="bg1"/>
                </a:solidFill>
              </a:rPr>
              <a:t>X</a:t>
            </a:r>
          </a:p>
          <a:p>
            <a:pPr>
              <a:spcAft>
                <a:spcPts val="200"/>
              </a:spcAft>
            </a:pPr>
            <a:r>
              <a:rPr lang="en-US" sz="1100" dirty="0">
                <a:solidFill>
                  <a:schemeClr val="bg1"/>
                </a:solidFill>
              </a:rPr>
              <a:t>V</a:t>
            </a:r>
          </a:p>
          <a:p>
            <a:pPr>
              <a:spcAft>
                <a:spcPts val="200"/>
              </a:spcAft>
            </a:pPr>
            <a:r>
              <a:rPr lang="en-US" sz="1100" dirty="0">
                <a:solidFill>
                  <a:schemeClr val="bg1"/>
                </a:solidFill>
              </a:rPr>
              <a:t>X</a:t>
            </a:r>
            <a:endParaRPr lang="en-IL" sz="1100" dirty="0">
              <a:solidFill>
                <a:schemeClr val="bg1"/>
              </a:solidFill>
            </a:endParaRPr>
          </a:p>
        </p:txBody>
      </p:sp>
      <p:pic>
        <p:nvPicPr>
          <p:cNvPr id="14" name="Picture 13">
            <a:extLst>
              <a:ext uri="{FF2B5EF4-FFF2-40B4-BE49-F238E27FC236}">
                <a16:creationId xmlns:a16="http://schemas.microsoft.com/office/drawing/2014/main" id="{C2461CF0-0151-4DF6-ABFE-57BEEBDFC473}"/>
              </a:ext>
            </a:extLst>
          </p:cNvPr>
          <p:cNvPicPr>
            <a:picLocks noChangeAspect="1"/>
          </p:cNvPicPr>
          <p:nvPr/>
        </p:nvPicPr>
        <p:blipFill>
          <a:blip r:embed="rId5"/>
          <a:stretch>
            <a:fillRect/>
          </a:stretch>
        </p:blipFill>
        <p:spPr>
          <a:xfrm>
            <a:off x="4568218" y="3865442"/>
            <a:ext cx="3055563" cy="2798072"/>
          </a:xfrm>
          <a:prstGeom prst="rect">
            <a:avLst/>
          </a:prstGeom>
        </p:spPr>
      </p:pic>
      <p:sp>
        <p:nvSpPr>
          <p:cNvPr id="5" name="Slide Number Placeholder 4">
            <a:extLst>
              <a:ext uri="{FF2B5EF4-FFF2-40B4-BE49-F238E27FC236}">
                <a16:creationId xmlns:a16="http://schemas.microsoft.com/office/drawing/2014/main" id="{1BA7D0C7-0CF6-4CCB-913F-5D243EB6776B}"/>
              </a:ext>
            </a:extLst>
          </p:cNvPr>
          <p:cNvSpPr>
            <a:spLocks noGrp="1"/>
          </p:cNvSpPr>
          <p:nvPr>
            <p:ph type="sldNum" sz="quarter" idx="12"/>
          </p:nvPr>
        </p:nvSpPr>
        <p:spPr/>
        <p:txBody>
          <a:bodyPr/>
          <a:lstStyle/>
          <a:p>
            <a:fld id="{7DFD2AC5-595F-4047-BFCB-F5D3BBDFAA35}" type="slidenum">
              <a:rPr lang="en-IL" smtClean="0"/>
              <a:pPr/>
              <a:t>32</a:t>
            </a:fld>
            <a:r>
              <a:rPr lang="en-US"/>
              <a:t>/46</a:t>
            </a:r>
            <a:endParaRPr lang="en-IL" dirty="0"/>
          </a:p>
        </p:txBody>
      </p:sp>
    </p:spTree>
    <p:custDataLst>
      <p:tags r:id="rId1"/>
    </p:custDataLst>
    <p:extLst>
      <p:ext uri="{BB962C8B-B14F-4D97-AF65-F5344CB8AC3E}">
        <p14:creationId xmlns:p14="http://schemas.microsoft.com/office/powerpoint/2010/main" val="1807737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8 – Reaching Forward</a:t>
            </a:r>
            <a:endParaRPr lang="en-IL" u="sng" dirty="0">
              <a:uFill>
                <a:solidFill>
                  <a:schemeClr val="accent2"/>
                </a:solidFill>
              </a:uFill>
            </a:endParaRPr>
          </a:p>
        </p:txBody>
      </p:sp>
      <p:pic>
        <p:nvPicPr>
          <p:cNvPr id="12" name="Content Placeholder 11" descr="A picture containing indoor, person, standing, photo&#10;&#10;Description automatically generated">
            <a:extLst>
              <a:ext uri="{FF2B5EF4-FFF2-40B4-BE49-F238E27FC236}">
                <a16:creationId xmlns:a16="http://schemas.microsoft.com/office/drawing/2014/main" id="{B5D50F03-A9A6-46A1-A057-08F15EF48ADD}"/>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23473" y="1825625"/>
            <a:ext cx="7145054" cy="4351338"/>
          </a:xfrm>
        </p:spPr>
      </p:pic>
      <p:sp>
        <p:nvSpPr>
          <p:cNvPr id="5" name="Slide Number Placeholder 4">
            <a:extLst>
              <a:ext uri="{FF2B5EF4-FFF2-40B4-BE49-F238E27FC236}">
                <a16:creationId xmlns:a16="http://schemas.microsoft.com/office/drawing/2014/main" id="{72FB4251-FE3B-4A62-8D5C-C731CD7AD6F6}"/>
              </a:ext>
            </a:extLst>
          </p:cNvPr>
          <p:cNvSpPr>
            <a:spLocks noGrp="1"/>
          </p:cNvSpPr>
          <p:nvPr>
            <p:ph type="sldNum" sz="quarter" idx="12"/>
          </p:nvPr>
        </p:nvSpPr>
        <p:spPr/>
        <p:txBody>
          <a:bodyPr/>
          <a:lstStyle/>
          <a:p>
            <a:fld id="{7DFD2AC5-595F-4047-BFCB-F5D3BBDFAA35}" type="slidenum">
              <a:rPr lang="en-IL" smtClean="0"/>
              <a:pPr/>
              <a:t>33</a:t>
            </a:fld>
            <a:r>
              <a:rPr lang="en-US"/>
              <a:t>/46</a:t>
            </a:r>
            <a:endParaRPr lang="en-IL" dirty="0"/>
          </a:p>
        </p:txBody>
      </p:sp>
    </p:spTree>
    <p:custDataLst>
      <p:tags r:id="rId1"/>
    </p:custDataLst>
    <p:extLst>
      <p:ext uri="{BB962C8B-B14F-4D97-AF65-F5344CB8AC3E}">
        <p14:creationId xmlns:p14="http://schemas.microsoft.com/office/powerpoint/2010/main" val="4018401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8 – Reaching Forward</a:t>
            </a:r>
            <a:endParaRPr lang="en-IL" u="sng" dirty="0">
              <a:uFill>
                <a:solidFill>
                  <a:schemeClr val="accent2"/>
                </a:solidFill>
              </a:uFill>
            </a:endParaRPr>
          </a:p>
        </p:txBody>
      </p:sp>
      <p:pic>
        <p:nvPicPr>
          <p:cNvPr id="22" name="Picture 21">
            <a:extLst>
              <a:ext uri="{FF2B5EF4-FFF2-40B4-BE49-F238E27FC236}">
                <a16:creationId xmlns:a16="http://schemas.microsoft.com/office/drawing/2014/main" id="{7AD24AB7-FF65-41EA-B7F9-F2113984AB82}"/>
              </a:ext>
            </a:extLst>
          </p:cNvPr>
          <p:cNvPicPr>
            <a:picLocks noChangeAspect="1"/>
          </p:cNvPicPr>
          <p:nvPr/>
        </p:nvPicPr>
        <p:blipFill rotWithShape="1">
          <a:blip r:embed="rId4"/>
          <a:srcRect t="8019" b="5537"/>
          <a:stretch/>
        </p:blipFill>
        <p:spPr>
          <a:xfrm>
            <a:off x="2986180" y="1650979"/>
            <a:ext cx="6219640" cy="4705371"/>
          </a:xfrm>
          <a:prstGeom prst="rect">
            <a:avLst/>
          </a:prstGeom>
        </p:spPr>
      </p:pic>
      <p:sp>
        <p:nvSpPr>
          <p:cNvPr id="5" name="Slide Number Placeholder 4">
            <a:extLst>
              <a:ext uri="{FF2B5EF4-FFF2-40B4-BE49-F238E27FC236}">
                <a16:creationId xmlns:a16="http://schemas.microsoft.com/office/drawing/2014/main" id="{A68068BA-1634-42EF-87E6-158DF48E8744}"/>
              </a:ext>
            </a:extLst>
          </p:cNvPr>
          <p:cNvSpPr>
            <a:spLocks noGrp="1"/>
          </p:cNvSpPr>
          <p:nvPr>
            <p:ph type="sldNum" sz="quarter" idx="12"/>
          </p:nvPr>
        </p:nvSpPr>
        <p:spPr/>
        <p:txBody>
          <a:bodyPr/>
          <a:lstStyle/>
          <a:p>
            <a:fld id="{7DFD2AC5-595F-4047-BFCB-F5D3BBDFAA35}" type="slidenum">
              <a:rPr lang="en-IL" smtClean="0"/>
              <a:pPr/>
              <a:t>34</a:t>
            </a:fld>
            <a:r>
              <a:rPr lang="en-US"/>
              <a:t>/46</a:t>
            </a:r>
            <a:endParaRPr lang="en-IL" dirty="0"/>
          </a:p>
        </p:txBody>
      </p:sp>
    </p:spTree>
    <p:custDataLst>
      <p:tags r:id="rId1"/>
    </p:custDataLst>
    <p:extLst>
      <p:ext uri="{BB962C8B-B14F-4D97-AF65-F5344CB8AC3E}">
        <p14:creationId xmlns:p14="http://schemas.microsoft.com/office/powerpoint/2010/main" val="4243635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a:t>
            </a:r>
            <a:r>
              <a:rPr lang="he-IL" u="sng" dirty="0">
                <a:uFill>
                  <a:solidFill>
                    <a:schemeClr val="accent2"/>
                  </a:solidFill>
                </a:uFill>
              </a:rPr>
              <a:t>12</a:t>
            </a:r>
            <a:r>
              <a:rPr lang="en-US" u="sng" dirty="0">
                <a:uFill>
                  <a:solidFill>
                    <a:schemeClr val="accent2"/>
                  </a:solidFill>
                </a:uFill>
              </a:rPr>
              <a:t> – Stepping on a Stool</a:t>
            </a:r>
            <a:endParaRPr lang="en-IL" u="sng" dirty="0">
              <a:uFill>
                <a:solidFill>
                  <a:schemeClr val="accent2"/>
                </a:solidFill>
              </a:uFill>
            </a:endParaRPr>
          </a:p>
        </p:txBody>
      </p:sp>
      <p:pic>
        <p:nvPicPr>
          <p:cNvPr id="8" name="Content Placeholder 7">
            <a:extLst>
              <a:ext uri="{FF2B5EF4-FFF2-40B4-BE49-F238E27FC236}">
                <a16:creationId xmlns:a16="http://schemas.microsoft.com/office/drawing/2014/main" id="{172BD7F3-2AB6-4C20-B018-4896067BA228}"/>
              </a:ext>
            </a:extLst>
          </p:cNvPr>
          <p:cNvPicPr>
            <a:picLocks noGrp="1" noChangeAspect="1"/>
          </p:cNvPicPr>
          <p:nvPr>
            <p:ph idx="1"/>
          </p:nvPr>
        </p:nvPicPr>
        <p:blipFill rotWithShape="1">
          <a:blip r:embed="rId4"/>
          <a:srcRect l="41992" t="7184" r="3358"/>
          <a:stretch/>
        </p:blipFill>
        <p:spPr>
          <a:xfrm>
            <a:off x="4724400" y="3697717"/>
            <a:ext cx="2743200" cy="2841195"/>
          </a:xfrm>
        </p:spPr>
      </p:pic>
      <p:pic>
        <p:nvPicPr>
          <p:cNvPr id="7" name="Picture 6">
            <a:extLst>
              <a:ext uri="{FF2B5EF4-FFF2-40B4-BE49-F238E27FC236}">
                <a16:creationId xmlns:a16="http://schemas.microsoft.com/office/drawing/2014/main" id="{AE02A4F9-631D-401E-93C8-96B180A879AD}"/>
              </a:ext>
            </a:extLst>
          </p:cNvPr>
          <p:cNvPicPr>
            <a:picLocks noChangeAspect="1"/>
          </p:cNvPicPr>
          <p:nvPr/>
        </p:nvPicPr>
        <p:blipFill>
          <a:blip r:embed="rId5"/>
          <a:stretch>
            <a:fillRect/>
          </a:stretch>
        </p:blipFill>
        <p:spPr>
          <a:xfrm>
            <a:off x="495300" y="1690688"/>
            <a:ext cx="11201400" cy="1781175"/>
          </a:xfrm>
          <a:prstGeom prst="rect">
            <a:avLst/>
          </a:prstGeom>
        </p:spPr>
      </p:pic>
      <p:sp>
        <p:nvSpPr>
          <p:cNvPr id="10" name="TextBox 9">
            <a:extLst>
              <a:ext uri="{FF2B5EF4-FFF2-40B4-BE49-F238E27FC236}">
                <a16:creationId xmlns:a16="http://schemas.microsoft.com/office/drawing/2014/main" id="{02EDD695-96EA-47D9-81E9-1EEC809147DB}"/>
              </a:ext>
            </a:extLst>
          </p:cNvPr>
          <p:cNvSpPr txBox="1"/>
          <p:nvPr/>
        </p:nvSpPr>
        <p:spPr>
          <a:xfrm>
            <a:off x="894302" y="2233391"/>
            <a:ext cx="241161" cy="1220847"/>
          </a:xfrm>
          <a:prstGeom prst="rect">
            <a:avLst/>
          </a:prstGeom>
          <a:noFill/>
        </p:spPr>
        <p:txBody>
          <a:bodyPr wrap="square" rtlCol="0">
            <a:spAutoFit/>
          </a:bodyPr>
          <a:lstStyle/>
          <a:p>
            <a:pPr>
              <a:spcAft>
                <a:spcPts val="400"/>
              </a:spcAft>
            </a:pPr>
            <a:r>
              <a:rPr lang="en-US" sz="1200" dirty="0">
                <a:solidFill>
                  <a:schemeClr val="bg1"/>
                </a:solidFill>
              </a:rPr>
              <a:t>V</a:t>
            </a:r>
          </a:p>
          <a:p>
            <a:pPr>
              <a:spcAft>
                <a:spcPts val="400"/>
              </a:spcAft>
            </a:pPr>
            <a:r>
              <a:rPr lang="en-US" sz="1200" dirty="0">
                <a:solidFill>
                  <a:schemeClr val="bg1"/>
                </a:solidFill>
              </a:rPr>
              <a:t>X</a:t>
            </a:r>
          </a:p>
          <a:p>
            <a:pPr>
              <a:spcAft>
                <a:spcPts val="400"/>
              </a:spcAft>
            </a:pPr>
            <a:r>
              <a:rPr lang="en-US" sz="1200" strike="sngStrike" dirty="0">
                <a:solidFill>
                  <a:schemeClr val="bg1"/>
                </a:solidFill>
              </a:rPr>
              <a:t>V</a:t>
            </a:r>
          </a:p>
          <a:p>
            <a:pPr>
              <a:spcAft>
                <a:spcPts val="400"/>
              </a:spcAft>
            </a:pPr>
            <a:r>
              <a:rPr lang="en-US" sz="1200" strike="sngStrike" dirty="0">
                <a:solidFill>
                  <a:schemeClr val="bg1"/>
                </a:solidFill>
              </a:rPr>
              <a:t>V</a:t>
            </a:r>
          </a:p>
          <a:p>
            <a:pPr>
              <a:spcAft>
                <a:spcPts val="400"/>
              </a:spcAft>
            </a:pPr>
            <a:r>
              <a:rPr lang="en-US" sz="1200" dirty="0">
                <a:solidFill>
                  <a:schemeClr val="bg1"/>
                </a:solidFill>
              </a:rPr>
              <a:t>V</a:t>
            </a:r>
            <a:endParaRPr lang="en-IL" sz="1200" dirty="0">
              <a:solidFill>
                <a:schemeClr val="bg1"/>
              </a:solidFill>
            </a:endParaRPr>
          </a:p>
        </p:txBody>
      </p:sp>
      <p:sp>
        <p:nvSpPr>
          <p:cNvPr id="5" name="Slide Number Placeholder 4">
            <a:extLst>
              <a:ext uri="{FF2B5EF4-FFF2-40B4-BE49-F238E27FC236}">
                <a16:creationId xmlns:a16="http://schemas.microsoft.com/office/drawing/2014/main" id="{07438AF6-82AF-4705-A799-CC7E8F254316}"/>
              </a:ext>
            </a:extLst>
          </p:cNvPr>
          <p:cNvSpPr>
            <a:spLocks noGrp="1"/>
          </p:cNvSpPr>
          <p:nvPr>
            <p:ph type="sldNum" sz="quarter" idx="12"/>
          </p:nvPr>
        </p:nvSpPr>
        <p:spPr/>
        <p:txBody>
          <a:bodyPr/>
          <a:lstStyle/>
          <a:p>
            <a:fld id="{7DFD2AC5-595F-4047-BFCB-F5D3BBDFAA35}" type="slidenum">
              <a:rPr lang="en-IL" smtClean="0"/>
              <a:pPr/>
              <a:t>35</a:t>
            </a:fld>
            <a:r>
              <a:rPr lang="en-US"/>
              <a:t>/46</a:t>
            </a:r>
            <a:endParaRPr lang="en-IL" dirty="0"/>
          </a:p>
        </p:txBody>
      </p:sp>
    </p:spTree>
    <p:custDataLst>
      <p:tags r:id="rId1"/>
    </p:custDataLst>
    <p:extLst>
      <p:ext uri="{BB962C8B-B14F-4D97-AF65-F5344CB8AC3E}">
        <p14:creationId xmlns:p14="http://schemas.microsoft.com/office/powerpoint/2010/main" val="4040979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a:t>
            </a:r>
            <a:r>
              <a:rPr lang="he-IL" u="sng" dirty="0">
                <a:uFill>
                  <a:solidFill>
                    <a:schemeClr val="accent2"/>
                  </a:solidFill>
                </a:uFill>
              </a:rPr>
              <a:t>12</a:t>
            </a:r>
            <a:r>
              <a:rPr lang="en-US" u="sng" dirty="0">
                <a:uFill>
                  <a:solidFill>
                    <a:schemeClr val="accent2"/>
                  </a:solidFill>
                </a:uFill>
              </a:rPr>
              <a:t> – Stepping on a Stool</a:t>
            </a:r>
            <a:endParaRPr lang="en-IL" u="sng" dirty="0">
              <a:uFill>
                <a:solidFill>
                  <a:schemeClr val="accent2"/>
                </a:solidFill>
              </a:uFill>
            </a:endParaRPr>
          </a:p>
        </p:txBody>
      </p:sp>
      <p:pic>
        <p:nvPicPr>
          <p:cNvPr id="8" name="Content Placeholder 7">
            <a:extLst>
              <a:ext uri="{FF2B5EF4-FFF2-40B4-BE49-F238E27FC236}">
                <a16:creationId xmlns:a16="http://schemas.microsoft.com/office/drawing/2014/main" id="{172BD7F3-2AB6-4C20-B018-4896067BA228}"/>
              </a:ext>
            </a:extLst>
          </p:cNvPr>
          <p:cNvPicPr>
            <a:picLocks noGrp="1" noChangeAspect="1"/>
          </p:cNvPicPr>
          <p:nvPr>
            <p:ph idx="1"/>
          </p:nvPr>
        </p:nvPicPr>
        <p:blipFill rotWithShape="1">
          <a:blip r:embed="rId4"/>
          <a:srcRect t="7184"/>
          <a:stretch/>
        </p:blipFill>
        <p:spPr>
          <a:xfrm>
            <a:off x="749817" y="2136829"/>
            <a:ext cx="5663166" cy="3205452"/>
          </a:xfrm>
        </p:spPr>
      </p:pic>
      <p:pic>
        <p:nvPicPr>
          <p:cNvPr id="11" name="Picture 10">
            <a:extLst>
              <a:ext uri="{FF2B5EF4-FFF2-40B4-BE49-F238E27FC236}">
                <a16:creationId xmlns:a16="http://schemas.microsoft.com/office/drawing/2014/main" id="{8FC63D4B-B58C-4078-AEE2-D8E89787F54D}"/>
              </a:ext>
            </a:extLst>
          </p:cNvPr>
          <p:cNvPicPr>
            <a:picLocks noChangeAspect="1"/>
          </p:cNvPicPr>
          <p:nvPr/>
        </p:nvPicPr>
        <p:blipFill>
          <a:blip r:embed="rId5"/>
          <a:stretch>
            <a:fillRect/>
          </a:stretch>
        </p:blipFill>
        <p:spPr>
          <a:xfrm>
            <a:off x="6827210" y="1772643"/>
            <a:ext cx="4895850" cy="3933825"/>
          </a:xfrm>
          <a:prstGeom prst="rect">
            <a:avLst/>
          </a:prstGeom>
        </p:spPr>
      </p:pic>
      <p:sp>
        <p:nvSpPr>
          <p:cNvPr id="5" name="Slide Number Placeholder 4">
            <a:extLst>
              <a:ext uri="{FF2B5EF4-FFF2-40B4-BE49-F238E27FC236}">
                <a16:creationId xmlns:a16="http://schemas.microsoft.com/office/drawing/2014/main" id="{D70FC241-1E2B-4284-B004-08387A59F811}"/>
              </a:ext>
            </a:extLst>
          </p:cNvPr>
          <p:cNvSpPr>
            <a:spLocks noGrp="1"/>
          </p:cNvSpPr>
          <p:nvPr>
            <p:ph type="sldNum" sz="quarter" idx="12"/>
          </p:nvPr>
        </p:nvSpPr>
        <p:spPr/>
        <p:txBody>
          <a:bodyPr/>
          <a:lstStyle/>
          <a:p>
            <a:fld id="{7DFD2AC5-595F-4047-BFCB-F5D3BBDFAA35}" type="slidenum">
              <a:rPr lang="en-IL" smtClean="0"/>
              <a:pPr/>
              <a:t>36</a:t>
            </a:fld>
            <a:r>
              <a:rPr lang="en-US"/>
              <a:t>/46</a:t>
            </a:r>
            <a:endParaRPr lang="en-IL" dirty="0"/>
          </a:p>
        </p:txBody>
      </p:sp>
    </p:spTree>
    <p:custDataLst>
      <p:tags r:id="rId1"/>
    </p:custDataLst>
    <p:extLst>
      <p:ext uri="{BB962C8B-B14F-4D97-AF65-F5344CB8AC3E}">
        <p14:creationId xmlns:p14="http://schemas.microsoft.com/office/powerpoint/2010/main" val="4125573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a:t>
            </a:r>
            <a:r>
              <a:rPr lang="he-IL" u="sng" dirty="0">
                <a:uFill>
                  <a:solidFill>
                    <a:schemeClr val="accent2"/>
                  </a:solidFill>
                </a:uFill>
              </a:rPr>
              <a:t>12</a:t>
            </a:r>
            <a:r>
              <a:rPr lang="en-US" u="sng" dirty="0">
                <a:uFill>
                  <a:solidFill>
                    <a:schemeClr val="accent2"/>
                  </a:solidFill>
                </a:uFill>
              </a:rPr>
              <a:t> – Stepping on a Stool</a:t>
            </a:r>
            <a:endParaRPr lang="en-IL" u="sng" dirty="0">
              <a:uFill>
                <a:solidFill>
                  <a:schemeClr val="accent2"/>
                </a:solidFill>
              </a:uFill>
            </a:endParaRPr>
          </a:p>
        </p:txBody>
      </p:sp>
      <p:pic>
        <p:nvPicPr>
          <p:cNvPr id="10" name="Picture 9">
            <a:extLst>
              <a:ext uri="{FF2B5EF4-FFF2-40B4-BE49-F238E27FC236}">
                <a16:creationId xmlns:a16="http://schemas.microsoft.com/office/drawing/2014/main" id="{6A168D14-6501-46A4-8531-8A7E345194E9}"/>
              </a:ext>
            </a:extLst>
          </p:cNvPr>
          <p:cNvPicPr>
            <a:picLocks noChangeAspect="1"/>
          </p:cNvPicPr>
          <p:nvPr/>
        </p:nvPicPr>
        <p:blipFill>
          <a:blip r:embed="rId4"/>
          <a:stretch>
            <a:fillRect/>
          </a:stretch>
        </p:blipFill>
        <p:spPr>
          <a:xfrm>
            <a:off x="838200" y="1945996"/>
            <a:ext cx="4953781" cy="3721888"/>
          </a:xfrm>
          <a:prstGeom prst="rect">
            <a:avLst/>
          </a:prstGeom>
        </p:spPr>
      </p:pic>
      <p:pic>
        <p:nvPicPr>
          <p:cNvPr id="8" name="Picture 7">
            <a:extLst>
              <a:ext uri="{FF2B5EF4-FFF2-40B4-BE49-F238E27FC236}">
                <a16:creationId xmlns:a16="http://schemas.microsoft.com/office/drawing/2014/main" id="{4889130E-ACA0-4EB2-85D2-A2F85718F303}"/>
              </a:ext>
            </a:extLst>
          </p:cNvPr>
          <p:cNvPicPr>
            <a:picLocks noChangeAspect="1"/>
          </p:cNvPicPr>
          <p:nvPr/>
        </p:nvPicPr>
        <p:blipFill>
          <a:blip r:embed="rId5"/>
          <a:stretch>
            <a:fillRect/>
          </a:stretch>
        </p:blipFill>
        <p:spPr>
          <a:xfrm>
            <a:off x="6264310" y="1945996"/>
            <a:ext cx="4962517" cy="3721888"/>
          </a:xfrm>
          <a:prstGeom prst="rect">
            <a:avLst/>
          </a:prstGeom>
        </p:spPr>
      </p:pic>
      <p:sp>
        <p:nvSpPr>
          <p:cNvPr id="9" name="Slide Number Placeholder 8">
            <a:extLst>
              <a:ext uri="{FF2B5EF4-FFF2-40B4-BE49-F238E27FC236}">
                <a16:creationId xmlns:a16="http://schemas.microsoft.com/office/drawing/2014/main" id="{9BBEE960-2AF1-4437-BAA2-5B0895CADB0D}"/>
              </a:ext>
            </a:extLst>
          </p:cNvPr>
          <p:cNvSpPr>
            <a:spLocks noGrp="1"/>
          </p:cNvSpPr>
          <p:nvPr>
            <p:ph type="sldNum" sz="quarter" idx="12"/>
          </p:nvPr>
        </p:nvSpPr>
        <p:spPr/>
        <p:txBody>
          <a:bodyPr/>
          <a:lstStyle/>
          <a:p>
            <a:fld id="{7DFD2AC5-595F-4047-BFCB-F5D3BBDFAA35}" type="slidenum">
              <a:rPr lang="en-IL" smtClean="0"/>
              <a:pPr/>
              <a:t>37</a:t>
            </a:fld>
            <a:r>
              <a:rPr lang="en-US"/>
              <a:t>/46</a:t>
            </a:r>
            <a:endParaRPr lang="en-IL" dirty="0"/>
          </a:p>
        </p:txBody>
      </p:sp>
    </p:spTree>
    <p:custDataLst>
      <p:tags r:id="rId1"/>
    </p:custDataLst>
    <p:extLst>
      <p:ext uri="{BB962C8B-B14F-4D97-AF65-F5344CB8AC3E}">
        <p14:creationId xmlns:p14="http://schemas.microsoft.com/office/powerpoint/2010/main" val="36359473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E5E07-8A99-45D2-82C5-ACD525C60122}"/>
              </a:ext>
            </a:extLst>
          </p:cNvPr>
          <p:cNvSpPr>
            <a:spLocks noGrp="1"/>
          </p:cNvSpPr>
          <p:nvPr>
            <p:ph type="title"/>
          </p:nvPr>
        </p:nvSpPr>
        <p:spPr/>
        <p:txBody>
          <a:bodyPr/>
          <a:lstStyle/>
          <a:p>
            <a:r>
              <a:rPr lang="en-US" u="sng" dirty="0">
                <a:uFill>
                  <a:solidFill>
                    <a:schemeClr val="accent2"/>
                  </a:solidFill>
                </a:uFill>
              </a:rPr>
              <a:t>Task </a:t>
            </a:r>
            <a:r>
              <a:rPr lang="he-IL" u="sng" dirty="0">
                <a:uFill>
                  <a:solidFill>
                    <a:schemeClr val="accent2"/>
                  </a:solidFill>
                </a:uFill>
              </a:rPr>
              <a:t>12</a:t>
            </a:r>
            <a:r>
              <a:rPr lang="en-US" u="sng" dirty="0">
                <a:uFill>
                  <a:solidFill>
                    <a:schemeClr val="accent2"/>
                  </a:solidFill>
                </a:uFill>
              </a:rPr>
              <a:t> – Stepping on a Stool</a:t>
            </a:r>
            <a:endParaRPr lang="en-IL" u="sng" dirty="0">
              <a:uFill>
                <a:solidFill>
                  <a:schemeClr val="accent2"/>
                </a:solidFill>
              </a:uFill>
            </a:endParaRPr>
          </a:p>
        </p:txBody>
      </p:sp>
      <p:pic>
        <p:nvPicPr>
          <p:cNvPr id="37" name="Picture 36">
            <a:extLst>
              <a:ext uri="{FF2B5EF4-FFF2-40B4-BE49-F238E27FC236}">
                <a16:creationId xmlns:a16="http://schemas.microsoft.com/office/drawing/2014/main" id="{3ED21606-F4A0-4162-BD6F-966AFD396F64}"/>
              </a:ext>
            </a:extLst>
          </p:cNvPr>
          <p:cNvPicPr>
            <a:picLocks noChangeAspect="1"/>
          </p:cNvPicPr>
          <p:nvPr/>
        </p:nvPicPr>
        <p:blipFill>
          <a:blip r:embed="rId4"/>
          <a:stretch>
            <a:fillRect/>
          </a:stretch>
        </p:blipFill>
        <p:spPr>
          <a:xfrm>
            <a:off x="838200" y="2299567"/>
            <a:ext cx="5069198" cy="3175580"/>
          </a:xfrm>
          <a:prstGeom prst="rect">
            <a:avLst/>
          </a:prstGeom>
        </p:spPr>
      </p:pic>
      <p:pic>
        <p:nvPicPr>
          <p:cNvPr id="39" name="Picture 38">
            <a:extLst>
              <a:ext uri="{FF2B5EF4-FFF2-40B4-BE49-F238E27FC236}">
                <a16:creationId xmlns:a16="http://schemas.microsoft.com/office/drawing/2014/main" id="{353E1E28-D2ED-446A-A33A-CD556836B0A0}"/>
              </a:ext>
            </a:extLst>
          </p:cNvPr>
          <p:cNvPicPr>
            <a:picLocks noChangeAspect="1"/>
          </p:cNvPicPr>
          <p:nvPr/>
        </p:nvPicPr>
        <p:blipFill>
          <a:blip r:embed="rId5"/>
          <a:stretch>
            <a:fillRect/>
          </a:stretch>
        </p:blipFill>
        <p:spPr>
          <a:xfrm>
            <a:off x="6231705" y="2299566"/>
            <a:ext cx="5069199" cy="3175581"/>
          </a:xfrm>
          <a:prstGeom prst="rect">
            <a:avLst/>
          </a:prstGeom>
        </p:spPr>
      </p:pic>
      <p:sp>
        <p:nvSpPr>
          <p:cNvPr id="5" name="Slide Number Placeholder 4">
            <a:extLst>
              <a:ext uri="{FF2B5EF4-FFF2-40B4-BE49-F238E27FC236}">
                <a16:creationId xmlns:a16="http://schemas.microsoft.com/office/drawing/2014/main" id="{6C26D0B1-83E3-48A0-B182-0679F7E976FB}"/>
              </a:ext>
            </a:extLst>
          </p:cNvPr>
          <p:cNvSpPr>
            <a:spLocks noGrp="1"/>
          </p:cNvSpPr>
          <p:nvPr>
            <p:ph type="sldNum" sz="quarter" idx="12"/>
          </p:nvPr>
        </p:nvSpPr>
        <p:spPr/>
        <p:txBody>
          <a:bodyPr/>
          <a:lstStyle/>
          <a:p>
            <a:fld id="{7DFD2AC5-595F-4047-BFCB-F5D3BBDFAA35}" type="slidenum">
              <a:rPr lang="en-IL" smtClean="0"/>
              <a:pPr/>
              <a:t>38</a:t>
            </a:fld>
            <a:r>
              <a:rPr lang="en-US"/>
              <a:t>/46</a:t>
            </a:r>
            <a:endParaRPr lang="en-IL" dirty="0"/>
          </a:p>
        </p:txBody>
      </p:sp>
    </p:spTree>
    <p:custDataLst>
      <p:tags r:id="rId1"/>
    </p:custDataLst>
    <p:extLst>
      <p:ext uri="{BB962C8B-B14F-4D97-AF65-F5344CB8AC3E}">
        <p14:creationId xmlns:p14="http://schemas.microsoft.com/office/powerpoint/2010/main" val="3604627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B75A-C373-46D0-93A4-DCA6A21931B6}"/>
              </a:ext>
            </a:extLst>
          </p:cNvPr>
          <p:cNvSpPr>
            <a:spLocks noGrp="1"/>
          </p:cNvSpPr>
          <p:nvPr>
            <p:ph type="title"/>
          </p:nvPr>
        </p:nvSpPr>
        <p:spPr/>
        <p:txBody>
          <a:bodyPr/>
          <a:lstStyle/>
          <a:p>
            <a:r>
              <a:rPr lang="en-US" u="sng" dirty="0">
                <a:uFill>
                  <a:solidFill>
                    <a:schemeClr val="accent2"/>
                  </a:solidFill>
                </a:uFill>
              </a:rPr>
              <a:t>Results Per Task</a:t>
            </a:r>
            <a:endParaRPr lang="en-IL" u="sng" dirty="0">
              <a:uFill>
                <a:solidFill>
                  <a:schemeClr val="accent2"/>
                </a:solidFill>
              </a:uFill>
            </a:endParaRPr>
          </a:p>
        </p:txBody>
      </p:sp>
      <p:pic>
        <p:nvPicPr>
          <p:cNvPr id="17" name="Picture 16">
            <a:extLst>
              <a:ext uri="{FF2B5EF4-FFF2-40B4-BE49-F238E27FC236}">
                <a16:creationId xmlns:a16="http://schemas.microsoft.com/office/drawing/2014/main" id="{F9D79C4B-0D16-485E-99EF-6D030316FDAC}"/>
              </a:ext>
            </a:extLst>
          </p:cNvPr>
          <p:cNvPicPr>
            <a:picLocks noChangeAspect="1"/>
          </p:cNvPicPr>
          <p:nvPr/>
        </p:nvPicPr>
        <p:blipFill>
          <a:blip r:embed="rId3"/>
          <a:stretch>
            <a:fillRect/>
          </a:stretch>
        </p:blipFill>
        <p:spPr>
          <a:xfrm>
            <a:off x="1076325" y="1497832"/>
            <a:ext cx="10039350" cy="4686300"/>
          </a:xfrm>
          <a:prstGeom prst="rect">
            <a:avLst/>
          </a:prstGeom>
        </p:spPr>
      </p:pic>
      <p:sp>
        <p:nvSpPr>
          <p:cNvPr id="5" name="Slide Number Placeholder 4">
            <a:extLst>
              <a:ext uri="{FF2B5EF4-FFF2-40B4-BE49-F238E27FC236}">
                <a16:creationId xmlns:a16="http://schemas.microsoft.com/office/drawing/2014/main" id="{A87A996F-CEC2-4370-A0B4-02E1D1276C39}"/>
              </a:ext>
            </a:extLst>
          </p:cNvPr>
          <p:cNvSpPr>
            <a:spLocks noGrp="1"/>
          </p:cNvSpPr>
          <p:nvPr>
            <p:ph type="sldNum" sz="quarter" idx="12"/>
          </p:nvPr>
        </p:nvSpPr>
        <p:spPr/>
        <p:txBody>
          <a:bodyPr/>
          <a:lstStyle/>
          <a:p>
            <a:fld id="{7DFD2AC5-595F-4047-BFCB-F5D3BBDFAA35}" type="slidenum">
              <a:rPr lang="en-IL" smtClean="0"/>
              <a:pPr/>
              <a:t>39</a:t>
            </a:fld>
            <a:r>
              <a:rPr lang="en-US"/>
              <a:t>/46</a:t>
            </a:r>
            <a:endParaRPr lang="en-IL" dirty="0"/>
          </a:p>
        </p:txBody>
      </p:sp>
    </p:spTree>
    <p:extLst>
      <p:ext uri="{BB962C8B-B14F-4D97-AF65-F5344CB8AC3E}">
        <p14:creationId xmlns:p14="http://schemas.microsoft.com/office/powerpoint/2010/main" val="2093286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3866DDF-E849-4A6E-9FA1-D568F978D581}"/>
              </a:ext>
            </a:extLst>
          </p:cNvPr>
          <p:cNvSpPr>
            <a:spLocks noGrp="1"/>
          </p:cNvSpPr>
          <p:nvPr>
            <p:ph type="title"/>
          </p:nvPr>
        </p:nvSpPr>
        <p:spPr>
          <a:xfrm>
            <a:off x="798257" y="637523"/>
            <a:ext cx="3608896" cy="1690993"/>
          </a:xfrm>
        </p:spPr>
        <p:txBody>
          <a:bodyPr anchor="b">
            <a:normAutofit/>
          </a:bodyPr>
          <a:lstStyle/>
          <a:p>
            <a:r>
              <a:rPr lang="en-US" sz="3600" u="sng">
                <a:solidFill>
                  <a:srgbClr val="FFFFFF"/>
                </a:solidFill>
                <a:uFill>
                  <a:solidFill>
                    <a:schemeClr val="accent2"/>
                  </a:solidFill>
                </a:uFill>
              </a:rPr>
              <a:t>BBS</a:t>
            </a:r>
            <a:endParaRPr lang="en-IL" sz="3600">
              <a:solidFill>
                <a:srgbClr val="FFFFFF"/>
              </a:solidFill>
            </a:endParaRPr>
          </a:p>
        </p:txBody>
      </p:sp>
      <p:sp>
        <p:nvSpPr>
          <p:cNvPr id="3" name="Content Placeholder 2">
            <a:extLst>
              <a:ext uri="{FF2B5EF4-FFF2-40B4-BE49-F238E27FC236}">
                <a16:creationId xmlns:a16="http://schemas.microsoft.com/office/drawing/2014/main" id="{782217E9-125E-4B65-A659-6118E1870541}"/>
              </a:ext>
            </a:extLst>
          </p:cNvPr>
          <p:cNvSpPr>
            <a:spLocks noGrp="1"/>
          </p:cNvSpPr>
          <p:nvPr>
            <p:ph idx="1"/>
          </p:nvPr>
        </p:nvSpPr>
        <p:spPr>
          <a:xfrm>
            <a:off x="798256" y="2474260"/>
            <a:ext cx="3607930" cy="3677158"/>
          </a:xfrm>
        </p:spPr>
        <p:txBody>
          <a:bodyPr anchor="t">
            <a:normAutofit/>
          </a:bodyPr>
          <a:lstStyle/>
          <a:p>
            <a:pPr marL="342900" lvl="0" indent="-342900" defTabSz="457200">
              <a:spcBef>
                <a:spcPts val="0"/>
              </a:spcBef>
              <a:spcAft>
                <a:spcPts val="600"/>
              </a:spcAft>
              <a:defRPr/>
            </a:pPr>
            <a:r>
              <a:rPr lang="en-US" sz="2000" dirty="0">
                <a:solidFill>
                  <a:srgbClr val="FFFFFF"/>
                </a:solidFill>
              </a:rPr>
              <a:t>The BBS  is a physical test, used to evaluate stability and fall risk. </a:t>
            </a:r>
          </a:p>
          <a:p>
            <a:pPr marL="342900" lvl="0" indent="-342900" defTabSz="457200">
              <a:spcBef>
                <a:spcPts val="0"/>
              </a:spcBef>
              <a:spcAft>
                <a:spcPts val="600"/>
              </a:spcAft>
              <a:defRPr/>
            </a:pPr>
            <a:r>
              <a:rPr lang="en-US" sz="2000" dirty="0">
                <a:solidFill>
                  <a:srgbClr val="FFFFFF"/>
                </a:solidFill>
              </a:rPr>
              <a:t>Includes 14 tasks scored 0-4</a:t>
            </a:r>
          </a:p>
          <a:p>
            <a:pPr marL="342900" lvl="0" indent="-342900" defTabSz="457200">
              <a:spcBef>
                <a:spcPts val="0"/>
              </a:spcBef>
              <a:spcAft>
                <a:spcPts val="600"/>
              </a:spcAft>
              <a:defRPr/>
            </a:pPr>
            <a:r>
              <a:rPr lang="en-US" sz="2000" dirty="0">
                <a:solidFill>
                  <a:srgbClr val="FFFFFF"/>
                </a:solidFill>
                <a:cs typeface="Calibri" pitchFamily="34" charset="0"/>
              </a:rPr>
              <a:t>Shumway-Cook model showed that a score of 36 or less, indicates near 100% chance of fall within 6 months.</a:t>
            </a:r>
          </a:p>
        </p:txBody>
      </p:sp>
      <p:pic>
        <p:nvPicPr>
          <p:cNvPr id="12" name="Picture 11" descr="Two people standing in a room&#10;&#10;Description automatically generated">
            <a:extLst>
              <a:ext uri="{FF2B5EF4-FFF2-40B4-BE49-F238E27FC236}">
                <a16:creationId xmlns:a16="http://schemas.microsoft.com/office/drawing/2014/main" id="{97D9D661-5313-4BE9-AC16-70726B48BEF7}"/>
              </a:ext>
            </a:extLst>
          </p:cNvPr>
          <p:cNvPicPr>
            <a:picLocks noChangeAspect="1"/>
          </p:cNvPicPr>
          <p:nvPr/>
        </p:nvPicPr>
        <p:blipFill>
          <a:blip r:embed="rId3"/>
          <a:stretch>
            <a:fillRect/>
          </a:stretch>
        </p:blipFill>
        <p:spPr>
          <a:xfrm>
            <a:off x="5361450" y="325905"/>
            <a:ext cx="2798298" cy="1853873"/>
          </a:xfrm>
          <a:prstGeom prst="rect">
            <a:avLst/>
          </a:prstGeom>
        </p:spPr>
      </p:pic>
      <p:pic>
        <p:nvPicPr>
          <p:cNvPr id="13" name="Picture 12" descr="A picture containing person, outdoor, man, sitting&#10;&#10;Description automatically generated">
            <a:extLst>
              <a:ext uri="{FF2B5EF4-FFF2-40B4-BE49-F238E27FC236}">
                <a16:creationId xmlns:a16="http://schemas.microsoft.com/office/drawing/2014/main" id="{9BF2ADBA-B22D-4950-A54B-EF36C99484A0}"/>
              </a:ext>
            </a:extLst>
          </p:cNvPr>
          <p:cNvPicPr>
            <a:picLocks noChangeAspect="1"/>
          </p:cNvPicPr>
          <p:nvPr/>
        </p:nvPicPr>
        <p:blipFill>
          <a:blip r:embed="rId4"/>
          <a:stretch>
            <a:fillRect/>
          </a:stretch>
        </p:blipFill>
        <p:spPr>
          <a:xfrm>
            <a:off x="8892665" y="325905"/>
            <a:ext cx="2777339" cy="1853874"/>
          </a:xfrm>
          <a:prstGeom prst="rect">
            <a:avLst/>
          </a:prstGeom>
        </p:spPr>
      </p:pic>
      <p:pic>
        <p:nvPicPr>
          <p:cNvPr id="15" name="Picture 14" descr="A person sitting in a chair&#10;&#10;Description automatically generated">
            <a:extLst>
              <a:ext uri="{FF2B5EF4-FFF2-40B4-BE49-F238E27FC236}">
                <a16:creationId xmlns:a16="http://schemas.microsoft.com/office/drawing/2014/main" id="{8F66D51F-D1F6-432D-922A-0F0A23AA8B14}"/>
              </a:ext>
            </a:extLst>
          </p:cNvPr>
          <p:cNvPicPr>
            <a:picLocks noChangeAspect="1"/>
          </p:cNvPicPr>
          <p:nvPr/>
        </p:nvPicPr>
        <p:blipFill>
          <a:blip r:embed="rId5"/>
          <a:stretch>
            <a:fillRect/>
          </a:stretch>
        </p:blipFill>
        <p:spPr>
          <a:xfrm>
            <a:off x="5368769" y="2503952"/>
            <a:ext cx="2792599" cy="1850097"/>
          </a:xfrm>
          <a:prstGeom prst="rect">
            <a:avLst/>
          </a:prstGeom>
        </p:spPr>
      </p:pic>
      <p:pic>
        <p:nvPicPr>
          <p:cNvPr id="17" name="Picture 16" descr="A person standing on a court&#10;&#10;Description automatically generated">
            <a:extLst>
              <a:ext uri="{FF2B5EF4-FFF2-40B4-BE49-F238E27FC236}">
                <a16:creationId xmlns:a16="http://schemas.microsoft.com/office/drawing/2014/main" id="{A6481400-1407-4F8F-BE9D-739CC30ED309}"/>
              </a:ext>
            </a:extLst>
          </p:cNvPr>
          <p:cNvPicPr>
            <a:picLocks noChangeAspect="1"/>
          </p:cNvPicPr>
          <p:nvPr/>
        </p:nvPicPr>
        <p:blipFill>
          <a:blip r:embed="rId6"/>
          <a:stretch>
            <a:fillRect/>
          </a:stretch>
        </p:blipFill>
        <p:spPr>
          <a:xfrm>
            <a:off x="8914212" y="2503952"/>
            <a:ext cx="2761338" cy="1850097"/>
          </a:xfrm>
          <a:prstGeom prst="rect">
            <a:avLst/>
          </a:prstGeom>
        </p:spPr>
      </p:pic>
      <p:pic>
        <p:nvPicPr>
          <p:cNvPr id="18" name="Picture 17" descr="A person standing on a court with a racket&#10;&#10;Description automatically generated">
            <a:extLst>
              <a:ext uri="{FF2B5EF4-FFF2-40B4-BE49-F238E27FC236}">
                <a16:creationId xmlns:a16="http://schemas.microsoft.com/office/drawing/2014/main" id="{21208815-2FEB-4D05-8D4A-7BD79D77B422}"/>
              </a:ext>
            </a:extLst>
          </p:cNvPr>
          <p:cNvPicPr>
            <a:picLocks noChangeAspect="1"/>
          </p:cNvPicPr>
          <p:nvPr/>
        </p:nvPicPr>
        <p:blipFill>
          <a:blip r:embed="rId7"/>
          <a:stretch>
            <a:fillRect/>
          </a:stretch>
        </p:blipFill>
        <p:spPr>
          <a:xfrm>
            <a:off x="5369009" y="4644984"/>
            <a:ext cx="2800525" cy="1869351"/>
          </a:xfrm>
          <a:prstGeom prst="rect">
            <a:avLst/>
          </a:prstGeom>
        </p:spPr>
      </p:pic>
      <p:pic>
        <p:nvPicPr>
          <p:cNvPr id="19" name="Picture 18" descr="A person standing in a room&#10;&#10;Description automatically generated">
            <a:extLst>
              <a:ext uri="{FF2B5EF4-FFF2-40B4-BE49-F238E27FC236}">
                <a16:creationId xmlns:a16="http://schemas.microsoft.com/office/drawing/2014/main" id="{3E15648C-E8AB-44BE-80E3-F64E8F71AA76}"/>
              </a:ext>
            </a:extLst>
          </p:cNvPr>
          <p:cNvPicPr>
            <a:picLocks noChangeAspect="1"/>
          </p:cNvPicPr>
          <p:nvPr/>
        </p:nvPicPr>
        <p:blipFill>
          <a:blip r:embed="rId8"/>
          <a:stretch>
            <a:fillRect/>
          </a:stretch>
        </p:blipFill>
        <p:spPr>
          <a:xfrm>
            <a:off x="8879460" y="4649694"/>
            <a:ext cx="2803750" cy="1878513"/>
          </a:xfrm>
          <a:prstGeom prst="rect">
            <a:avLst/>
          </a:prstGeom>
        </p:spPr>
      </p:pic>
      <p:sp>
        <p:nvSpPr>
          <p:cNvPr id="6" name="Slide Number Placeholder 5">
            <a:extLst>
              <a:ext uri="{FF2B5EF4-FFF2-40B4-BE49-F238E27FC236}">
                <a16:creationId xmlns:a16="http://schemas.microsoft.com/office/drawing/2014/main" id="{F58804D0-EC16-48B4-A941-47B9EED7CF2B}"/>
              </a:ext>
            </a:extLst>
          </p:cNvPr>
          <p:cNvSpPr>
            <a:spLocks noGrp="1"/>
          </p:cNvSpPr>
          <p:nvPr>
            <p:ph type="sldNum" sz="quarter" idx="12"/>
          </p:nvPr>
        </p:nvSpPr>
        <p:spPr/>
        <p:txBody>
          <a:bodyPr/>
          <a:lstStyle/>
          <a:p>
            <a:fld id="{7DFD2AC5-595F-4047-BFCB-F5D3BBDFAA35}" type="slidenum">
              <a:rPr lang="en-IL" smtClean="0"/>
              <a:pPr/>
              <a:t>4</a:t>
            </a:fld>
            <a:r>
              <a:rPr lang="en-US"/>
              <a:t>/46</a:t>
            </a:r>
            <a:endParaRPr lang="en-IL" dirty="0"/>
          </a:p>
        </p:txBody>
      </p:sp>
    </p:spTree>
    <p:extLst>
      <p:ext uri="{BB962C8B-B14F-4D97-AF65-F5344CB8AC3E}">
        <p14:creationId xmlns:p14="http://schemas.microsoft.com/office/powerpoint/2010/main" val="157399063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CB75A-C373-46D0-93A4-DCA6A21931B6}"/>
              </a:ext>
            </a:extLst>
          </p:cNvPr>
          <p:cNvSpPr>
            <a:spLocks noGrp="1"/>
          </p:cNvSpPr>
          <p:nvPr>
            <p:ph type="title"/>
          </p:nvPr>
        </p:nvSpPr>
        <p:spPr/>
        <p:txBody>
          <a:bodyPr/>
          <a:lstStyle/>
          <a:p>
            <a:r>
              <a:rPr lang="en-US" u="sng" dirty="0">
                <a:uFill>
                  <a:solidFill>
                    <a:schemeClr val="accent2"/>
                  </a:solidFill>
                </a:uFill>
              </a:rPr>
              <a:t>Fall Risk Classifier</a:t>
            </a:r>
            <a:endParaRPr lang="en-IL" u="sng" dirty="0">
              <a:uFill>
                <a:solidFill>
                  <a:schemeClr val="accent2"/>
                </a:solidFill>
              </a:uFill>
            </a:endParaRPr>
          </a:p>
        </p:txBody>
      </p:sp>
      <p:pic>
        <p:nvPicPr>
          <p:cNvPr id="8" name="Picture 7">
            <a:extLst>
              <a:ext uri="{FF2B5EF4-FFF2-40B4-BE49-F238E27FC236}">
                <a16:creationId xmlns:a16="http://schemas.microsoft.com/office/drawing/2014/main" id="{6FB3424E-13BA-44D0-8E61-C439D42F69F2}"/>
              </a:ext>
            </a:extLst>
          </p:cNvPr>
          <p:cNvPicPr>
            <a:picLocks noChangeAspect="1"/>
          </p:cNvPicPr>
          <p:nvPr/>
        </p:nvPicPr>
        <p:blipFill>
          <a:blip r:embed="rId3"/>
          <a:stretch>
            <a:fillRect/>
          </a:stretch>
        </p:blipFill>
        <p:spPr>
          <a:xfrm>
            <a:off x="1871469" y="1519866"/>
            <a:ext cx="8449061" cy="4672012"/>
          </a:xfrm>
          <a:prstGeom prst="rect">
            <a:avLst/>
          </a:prstGeom>
        </p:spPr>
      </p:pic>
      <p:sp>
        <p:nvSpPr>
          <p:cNvPr id="11" name="Slide Number Placeholder 10">
            <a:extLst>
              <a:ext uri="{FF2B5EF4-FFF2-40B4-BE49-F238E27FC236}">
                <a16:creationId xmlns:a16="http://schemas.microsoft.com/office/drawing/2014/main" id="{52B08857-2550-4F48-89ED-67CCD9055733}"/>
              </a:ext>
            </a:extLst>
          </p:cNvPr>
          <p:cNvSpPr>
            <a:spLocks noGrp="1"/>
          </p:cNvSpPr>
          <p:nvPr>
            <p:ph type="sldNum" sz="quarter" idx="12"/>
          </p:nvPr>
        </p:nvSpPr>
        <p:spPr/>
        <p:txBody>
          <a:bodyPr/>
          <a:lstStyle/>
          <a:p>
            <a:fld id="{7DFD2AC5-595F-4047-BFCB-F5D3BBDFAA35}" type="slidenum">
              <a:rPr lang="en-IL" smtClean="0"/>
              <a:pPr/>
              <a:t>40</a:t>
            </a:fld>
            <a:r>
              <a:rPr lang="en-US"/>
              <a:t>/46</a:t>
            </a:r>
            <a:endParaRPr lang="en-IL" dirty="0"/>
          </a:p>
        </p:txBody>
      </p:sp>
    </p:spTree>
    <p:extLst>
      <p:ext uri="{BB962C8B-B14F-4D97-AF65-F5344CB8AC3E}">
        <p14:creationId xmlns:p14="http://schemas.microsoft.com/office/powerpoint/2010/main" val="1111244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5FCA-DFFA-4E00-A676-62E57A5A879F}"/>
              </a:ext>
            </a:extLst>
          </p:cNvPr>
          <p:cNvSpPr>
            <a:spLocks noGrp="1"/>
          </p:cNvSpPr>
          <p:nvPr>
            <p:ph type="title"/>
          </p:nvPr>
        </p:nvSpPr>
        <p:spPr>
          <a:xfrm>
            <a:off x="838200" y="365126"/>
            <a:ext cx="9862226" cy="860560"/>
          </a:xfrm>
        </p:spPr>
        <p:txBody>
          <a:bodyPr/>
          <a:lstStyle/>
          <a:p>
            <a:r>
              <a:rPr lang="en-US" u="sng" dirty="0">
                <a:uFill>
                  <a:solidFill>
                    <a:schemeClr val="accent2"/>
                  </a:solidFill>
                </a:uFill>
              </a:rPr>
              <a:t>Results – Fall Risk Assessment</a:t>
            </a:r>
            <a:endParaRPr lang="en-IL" u="sng" dirty="0">
              <a:uFill>
                <a:solidFill>
                  <a:schemeClr val="accent2"/>
                </a:solidFill>
              </a:uFill>
            </a:endParaRPr>
          </a:p>
        </p:txBody>
      </p:sp>
      <p:pic>
        <p:nvPicPr>
          <p:cNvPr id="7" name="Picture 6">
            <a:extLst>
              <a:ext uri="{FF2B5EF4-FFF2-40B4-BE49-F238E27FC236}">
                <a16:creationId xmlns:a16="http://schemas.microsoft.com/office/drawing/2014/main" id="{FA4B14EC-5D53-488E-8DEB-7843048E8094}"/>
              </a:ext>
            </a:extLst>
          </p:cNvPr>
          <p:cNvPicPr>
            <a:picLocks noChangeAspect="1"/>
          </p:cNvPicPr>
          <p:nvPr/>
        </p:nvPicPr>
        <p:blipFill>
          <a:blip r:embed="rId3">
            <a:alphaModFix/>
          </a:blip>
          <a:stretch>
            <a:fillRect/>
          </a:stretch>
        </p:blipFill>
        <p:spPr>
          <a:xfrm>
            <a:off x="752716" y="1752599"/>
            <a:ext cx="5109843" cy="4092086"/>
          </a:xfrm>
          <a:prstGeom prst="rect">
            <a:avLst/>
          </a:prstGeom>
        </p:spPr>
      </p:pic>
      <p:sp>
        <p:nvSpPr>
          <p:cNvPr id="8" name="TextBox 7">
            <a:extLst>
              <a:ext uri="{FF2B5EF4-FFF2-40B4-BE49-F238E27FC236}">
                <a16:creationId xmlns:a16="http://schemas.microsoft.com/office/drawing/2014/main" id="{F20BFE8C-729A-485C-8080-0BBE491A9B20}"/>
              </a:ext>
            </a:extLst>
          </p:cNvPr>
          <p:cNvSpPr txBox="1"/>
          <p:nvPr/>
        </p:nvSpPr>
        <p:spPr>
          <a:xfrm>
            <a:off x="1982268" y="6002266"/>
            <a:ext cx="2650738" cy="369332"/>
          </a:xfrm>
          <a:prstGeom prst="rect">
            <a:avLst/>
          </a:prstGeom>
          <a:noFill/>
        </p:spPr>
        <p:txBody>
          <a:bodyPr wrap="square" rtlCol="0">
            <a:spAutoFit/>
          </a:bodyPr>
          <a:lstStyle/>
          <a:p>
            <a:pPr algn="ctr"/>
            <a:r>
              <a:rPr lang="en-US" b="1" dirty="0"/>
              <a:t>Without reducing FN</a:t>
            </a:r>
            <a:endParaRPr lang="en-IL" b="1" dirty="0"/>
          </a:p>
        </p:txBody>
      </p:sp>
      <p:sp>
        <p:nvSpPr>
          <p:cNvPr id="9" name="TextBox 8">
            <a:extLst>
              <a:ext uri="{FF2B5EF4-FFF2-40B4-BE49-F238E27FC236}">
                <a16:creationId xmlns:a16="http://schemas.microsoft.com/office/drawing/2014/main" id="{176AA250-C9F9-4D83-87C2-BD17B0843AC5}"/>
              </a:ext>
            </a:extLst>
          </p:cNvPr>
          <p:cNvSpPr txBox="1"/>
          <p:nvPr/>
        </p:nvSpPr>
        <p:spPr>
          <a:xfrm>
            <a:off x="7678256" y="6002266"/>
            <a:ext cx="2650738" cy="369332"/>
          </a:xfrm>
          <a:prstGeom prst="rect">
            <a:avLst/>
          </a:prstGeom>
          <a:noFill/>
        </p:spPr>
        <p:txBody>
          <a:bodyPr wrap="square" rtlCol="0">
            <a:spAutoFit/>
          </a:bodyPr>
          <a:lstStyle/>
          <a:p>
            <a:pPr algn="ctr"/>
            <a:r>
              <a:rPr lang="en-US" b="1" dirty="0"/>
              <a:t>With reducing FN</a:t>
            </a:r>
            <a:endParaRPr lang="en-IL" b="1" dirty="0"/>
          </a:p>
        </p:txBody>
      </p:sp>
      <p:pic>
        <p:nvPicPr>
          <p:cNvPr id="12" name="Picture 11">
            <a:extLst>
              <a:ext uri="{FF2B5EF4-FFF2-40B4-BE49-F238E27FC236}">
                <a16:creationId xmlns:a16="http://schemas.microsoft.com/office/drawing/2014/main" id="{D8DC7424-C4A5-4297-AA86-0C9CE413BCD4}"/>
              </a:ext>
            </a:extLst>
          </p:cNvPr>
          <p:cNvPicPr>
            <a:picLocks noChangeAspect="1"/>
          </p:cNvPicPr>
          <p:nvPr/>
        </p:nvPicPr>
        <p:blipFill>
          <a:blip r:embed="rId4"/>
          <a:stretch>
            <a:fillRect/>
          </a:stretch>
        </p:blipFill>
        <p:spPr>
          <a:xfrm>
            <a:off x="6329443" y="1752599"/>
            <a:ext cx="5348365" cy="4092086"/>
          </a:xfrm>
          <a:prstGeom prst="rect">
            <a:avLst/>
          </a:prstGeom>
        </p:spPr>
      </p:pic>
      <p:sp>
        <p:nvSpPr>
          <p:cNvPr id="5" name="Slide Number Placeholder 4">
            <a:extLst>
              <a:ext uri="{FF2B5EF4-FFF2-40B4-BE49-F238E27FC236}">
                <a16:creationId xmlns:a16="http://schemas.microsoft.com/office/drawing/2014/main" id="{C0316018-D25E-4F8E-AA41-5A177C2E86A2}"/>
              </a:ext>
            </a:extLst>
          </p:cNvPr>
          <p:cNvSpPr>
            <a:spLocks noGrp="1"/>
          </p:cNvSpPr>
          <p:nvPr>
            <p:ph type="sldNum" sz="quarter" idx="12"/>
          </p:nvPr>
        </p:nvSpPr>
        <p:spPr/>
        <p:txBody>
          <a:bodyPr/>
          <a:lstStyle/>
          <a:p>
            <a:fld id="{7DFD2AC5-595F-4047-BFCB-F5D3BBDFAA35}" type="slidenum">
              <a:rPr lang="en-IL" smtClean="0"/>
              <a:pPr/>
              <a:t>41</a:t>
            </a:fld>
            <a:r>
              <a:rPr lang="en-US"/>
              <a:t>/46</a:t>
            </a:r>
            <a:endParaRPr lang="en-IL" dirty="0"/>
          </a:p>
        </p:txBody>
      </p:sp>
    </p:spTree>
    <p:extLst>
      <p:ext uri="{BB962C8B-B14F-4D97-AF65-F5344CB8AC3E}">
        <p14:creationId xmlns:p14="http://schemas.microsoft.com/office/powerpoint/2010/main" val="19491594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5FCA-DFFA-4E00-A676-62E57A5A879F}"/>
              </a:ext>
            </a:extLst>
          </p:cNvPr>
          <p:cNvSpPr>
            <a:spLocks noGrp="1"/>
          </p:cNvSpPr>
          <p:nvPr>
            <p:ph type="title"/>
          </p:nvPr>
        </p:nvSpPr>
        <p:spPr>
          <a:xfrm>
            <a:off x="838200" y="365126"/>
            <a:ext cx="9862226" cy="860560"/>
          </a:xfrm>
        </p:spPr>
        <p:txBody>
          <a:bodyPr/>
          <a:lstStyle/>
          <a:p>
            <a:r>
              <a:rPr lang="en-US" u="sng" dirty="0">
                <a:uFill>
                  <a:solidFill>
                    <a:schemeClr val="accent2"/>
                  </a:solidFill>
                </a:uFill>
              </a:rPr>
              <a:t>Results – Fall Risk Assessment</a:t>
            </a:r>
            <a:endParaRPr lang="en-IL" u="sng" dirty="0">
              <a:uFill>
                <a:solidFill>
                  <a:schemeClr val="accent2"/>
                </a:solidFill>
              </a:uFill>
            </a:endParaRPr>
          </a:p>
        </p:txBody>
      </p:sp>
      <p:sp>
        <p:nvSpPr>
          <p:cNvPr id="5" name="TextBox 4">
            <a:extLst>
              <a:ext uri="{FF2B5EF4-FFF2-40B4-BE49-F238E27FC236}">
                <a16:creationId xmlns:a16="http://schemas.microsoft.com/office/drawing/2014/main" id="{AC6767BF-13D8-4F1A-801C-AF17B5BC946F}"/>
              </a:ext>
            </a:extLst>
          </p:cNvPr>
          <p:cNvSpPr txBox="1"/>
          <p:nvPr/>
        </p:nvSpPr>
        <p:spPr>
          <a:xfrm>
            <a:off x="838200" y="1689178"/>
            <a:ext cx="6491235" cy="3636060"/>
          </a:xfrm>
          <a:prstGeom prst="rect">
            <a:avLst/>
          </a:prstGeom>
          <a:noFill/>
        </p:spPr>
        <p:txBody>
          <a:bodyPr wrap="square" rtlCol="0">
            <a:spAutoFit/>
          </a:bodyPr>
          <a:lstStyle/>
          <a:p>
            <a:pPr>
              <a:lnSpc>
                <a:spcPct val="150000"/>
              </a:lnSpc>
            </a:pPr>
            <a:r>
              <a:rPr lang="en-US" sz="2800" b="1" dirty="0"/>
              <a:t>Most contributing tasks:</a:t>
            </a:r>
          </a:p>
          <a:p>
            <a:pPr>
              <a:lnSpc>
                <a:spcPct val="200000"/>
              </a:lnSpc>
            </a:pPr>
            <a:r>
              <a:rPr lang="en-US" sz="2400" dirty="0"/>
              <a:t>Task 11 – Turn 360</a:t>
            </a:r>
          </a:p>
          <a:p>
            <a:pPr>
              <a:lnSpc>
                <a:spcPct val="150000"/>
              </a:lnSpc>
            </a:pPr>
            <a:r>
              <a:rPr lang="en-US" sz="2400" dirty="0"/>
              <a:t>Task 12 – Alternate feet on step or stool</a:t>
            </a:r>
          </a:p>
          <a:p>
            <a:pPr>
              <a:lnSpc>
                <a:spcPct val="150000"/>
              </a:lnSpc>
            </a:pPr>
            <a:r>
              <a:rPr lang="en-US" sz="2400" dirty="0"/>
              <a:t>Task 5 – Transfers</a:t>
            </a:r>
          </a:p>
          <a:p>
            <a:pPr>
              <a:lnSpc>
                <a:spcPct val="150000"/>
              </a:lnSpc>
            </a:pPr>
            <a:r>
              <a:rPr lang="en-US" sz="2400" dirty="0"/>
              <a:t>Task 8 – Reaching forward</a:t>
            </a:r>
          </a:p>
          <a:p>
            <a:pPr>
              <a:lnSpc>
                <a:spcPct val="150000"/>
              </a:lnSpc>
            </a:pPr>
            <a:r>
              <a:rPr lang="en-US" sz="2400" dirty="0"/>
              <a:t>Task 7 – Standing with feet together</a:t>
            </a:r>
            <a:endParaRPr lang="en-IL" sz="2400" dirty="0"/>
          </a:p>
        </p:txBody>
      </p:sp>
      <p:sp>
        <p:nvSpPr>
          <p:cNvPr id="6" name="Slide Number Placeholder 5">
            <a:extLst>
              <a:ext uri="{FF2B5EF4-FFF2-40B4-BE49-F238E27FC236}">
                <a16:creationId xmlns:a16="http://schemas.microsoft.com/office/drawing/2014/main" id="{1D576772-4543-4D0B-AE95-9FAE30EAA147}"/>
              </a:ext>
            </a:extLst>
          </p:cNvPr>
          <p:cNvSpPr>
            <a:spLocks noGrp="1"/>
          </p:cNvSpPr>
          <p:nvPr>
            <p:ph type="sldNum" sz="quarter" idx="12"/>
          </p:nvPr>
        </p:nvSpPr>
        <p:spPr/>
        <p:txBody>
          <a:bodyPr/>
          <a:lstStyle/>
          <a:p>
            <a:fld id="{7DFD2AC5-595F-4047-BFCB-F5D3BBDFAA35}" type="slidenum">
              <a:rPr lang="en-IL" smtClean="0"/>
              <a:pPr/>
              <a:t>42</a:t>
            </a:fld>
            <a:r>
              <a:rPr lang="en-US"/>
              <a:t>/46</a:t>
            </a:r>
            <a:endParaRPr lang="en-IL" dirty="0"/>
          </a:p>
        </p:txBody>
      </p:sp>
    </p:spTree>
    <p:extLst>
      <p:ext uri="{BB962C8B-B14F-4D97-AF65-F5344CB8AC3E}">
        <p14:creationId xmlns:p14="http://schemas.microsoft.com/office/powerpoint/2010/main" val="1011311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5FCA-DFFA-4E00-A676-62E57A5A879F}"/>
              </a:ext>
            </a:extLst>
          </p:cNvPr>
          <p:cNvSpPr>
            <a:spLocks noGrp="1"/>
          </p:cNvSpPr>
          <p:nvPr>
            <p:ph type="title"/>
          </p:nvPr>
        </p:nvSpPr>
        <p:spPr>
          <a:xfrm>
            <a:off x="838200" y="365126"/>
            <a:ext cx="9862226" cy="860560"/>
          </a:xfrm>
        </p:spPr>
        <p:txBody>
          <a:bodyPr/>
          <a:lstStyle/>
          <a:p>
            <a:r>
              <a:rPr lang="en-US" u="sng" dirty="0">
                <a:uFill>
                  <a:solidFill>
                    <a:schemeClr val="accent2"/>
                  </a:solidFill>
                </a:uFill>
              </a:rPr>
              <a:t>Results – Fall Risk Assessment</a:t>
            </a:r>
            <a:endParaRPr lang="en-IL" u="sng" dirty="0">
              <a:uFill>
                <a:solidFill>
                  <a:schemeClr val="accent2"/>
                </a:solidFill>
              </a:uFill>
            </a:endParaRPr>
          </a:p>
        </p:txBody>
      </p:sp>
      <p:pic>
        <p:nvPicPr>
          <p:cNvPr id="7" name="Picture 6" descr="Timeline&#10;&#10;Description automatically generated">
            <a:extLst>
              <a:ext uri="{FF2B5EF4-FFF2-40B4-BE49-F238E27FC236}">
                <a16:creationId xmlns:a16="http://schemas.microsoft.com/office/drawing/2014/main" id="{757B5A52-50EB-40E4-BB8D-C28CC51A61BF}"/>
              </a:ext>
            </a:extLst>
          </p:cNvPr>
          <p:cNvPicPr>
            <a:picLocks noChangeAspect="1"/>
          </p:cNvPicPr>
          <p:nvPr/>
        </p:nvPicPr>
        <p:blipFill rotWithShape="1">
          <a:blip r:embed="rId3">
            <a:extLst>
              <a:ext uri="{28A0092B-C50C-407E-A947-70E740481C1C}">
                <a14:useLocalDpi xmlns:a14="http://schemas.microsoft.com/office/drawing/2010/main" val="0"/>
              </a:ext>
            </a:extLst>
          </a:blip>
          <a:srcRect b="29462"/>
          <a:stretch/>
        </p:blipFill>
        <p:spPr>
          <a:xfrm>
            <a:off x="2183958" y="1518836"/>
            <a:ext cx="7824083" cy="4837514"/>
          </a:xfrm>
          <a:prstGeom prst="rect">
            <a:avLst/>
          </a:prstGeom>
        </p:spPr>
      </p:pic>
      <p:sp>
        <p:nvSpPr>
          <p:cNvPr id="5" name="Slide Number Placeholder 4">
            <a:extLst>
              <a:ext uri="{FF2B5EF4-FFF2-40B4-BE49-F238E27FC236}">
                <a16:creationId xmlns:a16="http://schemas.microsoft.com/office/drawing/2014/main" id="{3BE62713-2086-485D-BA82-A47F9529302E}"/>
              </a:ext>
            </a:extLst>
          </p:cNvPr>
          <p:cNvSpPr>
            <a:spLocks noGrp="1"/>
          </p:cNvSpPr>
          <p:nvPr>
            <p:ph type="sldNum" sz="quarter" idx="12"/>
          </p:nvPr>
        </p:nvSpPr>
        <p:spPr/>
        <p:txBody>
          <a:bodyPr/>
          <a:lstStyle/>
          <a:p>
            <a:fld id="{7DFD2AC5-595F-4047-BFCB-F5D3BBDFAA35}" type="slidenum">
              <a:rPr lang="en-IL" smtClean="0"/>
              <a:pPr/>
              <a:t>43</a:t>
            </a:fld>
            <a:r>
              <a:rPr lang="en-US"/>
              <a:t>/46</a:t>
            </a:r>
            <a:endParaRPr lang="en-IL" dirty="0"/>
          </a:p>
        </p:txBody>
      </p:sp>
    </p:spTree>
    <p:extLst>
      <p:ext uri="{BB962C8B-B14F-4D97-AF65-F5344CB8AC3E}">
        <p14:creationId xmlns:p14="http://schemas.microsoft.com/office/powerpoint/2010/main" val="19537392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5FCA-DFFA-4E00-A676-62E57A5A879F}"/>
              </a:ext>
            </a:extLst>
          </p:cNvPr>
          <p:cNvSpPr>
            <a:spLocks noGrp="1"/>
          </p:cNvSpPr>
          <p:nvPr>
            <p:ph type="title"/>
          </p:nvPr>
        </p:nvSpPr>
        <p:spPr>
          <a:xfrm>
            <a:off x="838200" y="365126"/>
            <a:ext cx="9862226" cy="860560"/>
          </a:xfrm>
        </p:spPr>
        <p:txBody>
          <a:bodyPr>
            <a:normAutofit fontScale="90000"/>
          </a:bodyPr>
          <a:lstStyle/>
          <a:p>
            <a:r>
              <a:rPr lang="en-US" u="sng" dirty="0">
                <a:uFill>
                  <a:solidFill>
                    <a:schemeClr val="accent2"/>
                  </a:solidFill>
                </a:uFill>
              </a:rPr>
              <a:t>Results – Fall Risk Assessment</a:t>
            </a:r>
            <a:br>
              <a:rPr lang="en-US" u="sng" dirty="0">
                <a:uFill>
                  <a:solidFill>
                    <a:schemeClr val="accent2"/>
                  </a:solidFill>
                </a:uFill>
              </a:rPr>
            </a:br>
            <a:r>
              <a:rPr lang="en-US" sz="3100" dirty="0">
                <a:solidFill>
                  <a:schemeClr val="bg2">
                    <a:lumMod val="90000"/>
                  </a:schemeClr>
                </a:solidFill>
                <a:uFill>
                  <a:solidFill>
                    <a:schemeClr val="accent2"/>
                  </a:solidFill>
                </a:uFill>
              </a:rPr>
              <a:t>With a manual supervision feature</a:t>
            </a:r>
            <a:endParaRPr lang="en-IL" dirty="0">
              <a:solidFill>
                <a:schemeClr val="bg2">
                  <a:lumMod val="90000"/>
                </a:schemeClr>
              </a:solidFill>
              <a:uFill>
                <a:solidFill>
                  <a:schemeClr val="accent2"/>
                </a:solidFill>
              </a:uFill>
            </a:endParaRPr>
          </a:p>
        </p:txBody>
      </p:sp>
      <p:pic>
        <p:nvPicPr>
          <p:cNvPr id="6" name="Picture 5">
            <a:extLst>
              <a:ext uri="{FF2B5EF4-FFF2-40B4-BE49-F238E27FC236}">
                <a16:creationId xmlns:a16="http://schemas.microsoft.com/office/drawing/2014/main" id="{29B4F983-1F21-49FF-9982-AA9310494BE8}"/>
              </a:ext>
            </a:extLst>
          </p:cNvPr>
          <p:cNvPicPr>
            <a:picLocks noChangeAspect="1"/>
          </p:cNvPicPr>
          <p:nvPr/>
        </p:nvPicPr>
        <p:blipFill>
          <a:blip r:embed="rId3"/>
          <a:stretch>
            <a:fillRect/>
          </a:stretch>
        </p:blipFill>
        <p:spPr>
          <a:xfrm>
            <a:off x="2748225" y="1615521"/>
            <a:ext cx="6695549" cy="4740829"/>
          </a:xfrm>
          <a:prstGeom prst="rect">
            <a:avLst/>
          </a:prstGeom>
        </p:spPr>
      </p:pic>
      <p:sp>
        <p:nvSpPr>
          <p:cNvPr id="5" name="Slide Number Placeholder 4">
            <a:extLst>
              <a:ext uri="{FF2B5EF4-FFF2-40B4-BE49-F238E27FC236}">
                <a16:creationId xmlns:a16="http://schemas.microsoft.com/office/drawing/2014/main" id="{D09D9E47-C8BC-4725-990E-269D7BFABF33}"/>
              </a:ext>
            </a:extLst>
          </p:cNvPr>
          <p:cNvSpPr>
            <a:spLocks noGrp="1"/>
          </p:cNvSpPr>
          <p:nvPr>
            <p:ph type="sldNum" sz="quarter" idx="12"/>
          </p:nvPr>
        </p:nvSpPr>
        <p:spPr/>
        <p:txBody>
          <a:bodyPr/>
          <a:lstStyle/>
          <a:p>
            <a:fld id="{7DFD2AC5-595F-4047-BFCB-F5D3BBDFAA35}" type="slidenum">
              <a:rPr lang="en-IL" smtClean="0"/>
              <a:pPr/>
              <a:t>44</a:t>
            </a:fld>
            <a:r>
              <a:rPr lang="en-US"/>
              <a:t>/46</a:t>
            </a:r>
            <a:endParaRPr lang="en-IL" dirty="0"/>
          </a:p>
        </p:txBody>
      </p:sp>
    </p:spTree>
    <p:extLst>
      <p:ext uri="{BB962C8B-B14F-4D97-AF65-F5344CB8AC3E}">
        <p14:creationId xmlns:p14="http://schemas.microsoft.com/office/powerpoint/2010/main" val="1398571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D5FCA-DFFA-4E00-A676-62E57A5A879F}"/>
              </a:ext>
            </a:extLst>
          </p:cNvPr>
          <p:cNvSpPr>
            <a:spLocks noGrp="1"/>
          </p:cNvSpPr>
          <p:nvPr>
            <p:ph type="title"/>
          </p:nvPr>
        </p:nvSpPr>
        <p:spPr>
          <a:xfrm>
            <a:off x="838200" y="365125"/>
            <a:ext cx="9862226" cy="1473723"/>
          </a:xfrm>
        </p:spPr>
        <p:txBody>
          <a:bodyPr>
            <a:normAutofit/>
          </a:bodyPr>
          <a:lstStyle/>
          <a:p>
            <a:r>
              <a:rPr lang="en-US" u="sng" dirty="0">
                <a:uFill>
                  <a:solidFill>
                    <a:schemeClr val="accent2"/>
                  </a:solidFill>
                </a:uFill>
              </a:rPr>
              <a:t>Results – Fall Risk Assessment</a:t>
            </a:r>
            <a:br>
              <a:rPr lang="en-US" u="sng" dirty="0">
                <a:uFill>
                  <a:solidFill>
                    <a:schemeClr val="accent2"/>
                  </a:solidFill>
                </a:uFill>
              </a:rPr>
            </a:br>
            <a:r>
              <a:rPr lang="en-US" sz="3200" dirty="0">
                <a:solidFill>
                  <a:schemeClr val="bg2">
                    <a:lumMod val="90000"/>
                  </a:schemeClr>
                </a:solidFill>
                <a:uFill>
                  <a:solidFill>
                    <a:schemeClr val="accent2"/>
                  </a:solidFill>
                </a:uFill>
              </a:rPr>
              <a:t>Merge Attempt (task 13)</a:t>
            </a:r>
            <a:endParaRPr lang="en-IL" dirty="0">
              <a:solidFill>
                <a:schemeClr val="bg2">
                  <a:lumMod val="90000"/>
                </a:schemeClr>
              </a:solidFill>
              <a:uFill>
                <a:solidFill>
                  <a:schemeClr val="accent2"/>
                </a:solidFill>
              </a:uFill>
            </a:endParaRPr>
          </a:p>
        </p:txBody>
      </p:sp>
      <p:graphicFrame>
        <p:nvGraphicFramePr>
          <p:cNvPr id="5" name="Table 7">
            <a:extLst>
              <a:ext uri="{FF2B5EF4-FFF2-40B4-BE49-F238E27FC236}">
                <a16:creationId xmlns:a16="http://schemas.microsoft.com/office/drawing/2014/main" id="{D004EE18-AAD5-4318-BC83-70C99A981845}"/>
              </a:ext>
            </a:extLst>
          </p:cNvPr>
          <p:cNvGraphicFramePr>
            <a:graphicFrameLocks noGrp="1"/>
          </p:cNvGraphicFramePr>
          <p:nvPr>
            <p:extLst>
              <p:ext uri="{D42A27DB-BD31-4B8C-83A1-F6EECF244321}">
                <p14:modId xmlns:p14="http://schemas.microsoft.com/office/powerpoint/2010/main" val="3367697488"/>
              </p:ext>
            </p:extLst>
          </p:nvPr>
        </p:nvGraphicFramePr>
        <p:xfrm>
          <a:off x="1579824" y="2468080"/>
          <a:ext cx="8128000" cy="9609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014909954"/>
                    </a:ext>
                  </a:extLst>
                </a:gridCol>
                <a:gridCol w="2032000">
                  <a:extLst>
                    <a:ext uri="{9D8B030D-6E8A-4147-A177-3AD203B41FA5}">
                      <a16:colId xmlns:a16="http://schemas.microsoft.com/office/drawing/2014/main" val="740826722"/>
                    </a:ext>
                  </a:extLst>
                </a:gridCol>
                <a:gridCol w="2032000">
                  <a:extLst>
                    <a:ext uri="{9D8B030D-6E8A-4147-A177-3AD203B41FA5}">
                      <a16:colId xmlns:a16="http://schemas.microsoft.com/office/drawing/2014/main" val="3943262224"/>
                    </a:ext>
                  </a:extLst>
                </a:gridCol>
                <a:gridCol w="2032000">
                  <a:extLst>
                    <a:ext uri="{9D8B030D-6E8A-4147-A177-3AD203B41FA5}">
                      <a16:colId xmlns:a16="http://schemas.microsoft.com/office/drawing/2014/main" val="2854031967"/>
                    </a:ext>
                  </a:extLst>
                </a:gridCol>
              </a:tblGrid>
              <a:tr h="480460">
                <a:tc>
                  <a:txBody>
                    <a:bodyPr/>
                    <a:lstStyle/>
                    <a:p>
                      <a:r>
                        <a:rPr lang="en-US" dirty="0"/>
                        <a:t>Method</a:t>
                      </a:r>
                      <a:endParaRPr lang="en-IL" dirty="0"/>
                    </a:p>
                  </a:txBody>
                  <a:tcPr anchor="ctr"/>
                </a:tc>
                <a:tc>
                  <a:txBody>
                    <a:bodyPr/>
                    <a:lstStyle/>
                    <a:p>
                      <a:r>
                        <a:rPr lang="en-US" dirty="0"/>
                        <a:t>Best Cam</a:t>
                      </a:r>
                      <a:endParaRPr lang="en-IL" dirty="0"/>
                    </a:p>
                  </a:txBody>
                  <a:tcPr anchor="ctr"/>
                </a:tc>
                <a:tc>
                  <a:txBody>
                    <a:bodyPr/>
                    <a:lstStyle/>
                    <a:p>
                      <a:r>
                        <a:rPr lang="en-US" dirty="0"/>
                        <a:t>Worst Cam</a:t>
                      </a:r>
                      <a:endParaRPr lang="en-IL" dirty="0"/>
                    </a:p>
                  </a:txBody>
                  <a:tcPr anchor="ctr"/>
                </a:tc>
                <a:tc>
                  <a:txBody>
                    <a:bodyPr/>
                    <a:lstStyle/>
                    <a:p>
                      <a:r>
                        <a:rPr lang="en-US" dirty="0"/>
                        <a:t>Merge</a:t>
                      </a:r>
                      <a:endParaRPr lang="en-IL" dirty="0"/>
                    </a:p>
                  </a:txBody>
                  <a:tcPr anchor="ctr"/>
                </a:tc>
                <a:extLst>
                  <a:ext uri="{0D108BD9-81ED-4DB2-BD59-A6C34878D82A}">
                    <a16:rowId xmlns:a16="http://schemas.microsoft.com/office/drawing/2014/main" val="1154395743"/>
                  </a:ext>
                </a:extLst>
              </a:tr>
              <a:tr h="480460">
                <a:tc>
                  <a:txBody>
                    <a:bodyPr/>
                    <a:lstStyle/>
                    <a:p>
                      <a:r>
                        <a:rPr lang="en-US" b="1" dirty="0">
                          <a:solidFill>
                            <a:schemeClr val="bg1"/>
                          </a:solidFill>
                        </a:rPr>
                        <a:t>Accuracy</a:t>
                      </a:r>
                      <a:endParaRPr lang="en-IL" b="1" dirty="0">
                        <a:solidFill>
                          <a:schemeClr val="bg1"/>
                        </a:solidFill>
                      </a:endParaRPr>
                    </a:p>
                  </a:txBody>
                  <a:tcPr anchor="ctr"/>
                </a:tc>
                <a:tc>
                  <a:txBody>
                    <a:bodyPr/>
                    <a:lstStyle/>
                    <a:p>
                      <a:r>
                        <a:rPr lang="en-US" dirty="0">
                          <a:solidFill>
                            <a:schemeClr val="accent5">
                              <a:lumMod val="50000"/>
                            </a:schemeClr>
                          </a:solidFill>
                        </a:rPr>
                        <a:t>78%</a:t>
                      </a:r>
                      <a:endParaRPr lang="en-IL" dirty="0">
                        <a:solidFill>
                          <a:schemeClr val="accent5">
                            <a:lumMod val="50000"/>
                          </a:schemeClr>
                        </a:solidFill>
                      </a:endParaRPr>
                    </a:p>
                  </a:txBody>
                  <a:tcPr anchor="ctr"/>
                </a:tc>
                <a:tc>
                  <a:txBody>
                    <a:bodyPr/>
                    <a:lstStyle/>
                    <a:p>
                      <a:r>
                        <a:rPr lang="en-US" dirty="0">
                          <a:solidFill>
                            <a:schemeClr val="accent5">
                              <a:lumMod val="50000"/>
                            </a:schemeClr>
                          </a:solidFill>
                        </a:rPr>
                        <a:t>64%</a:t>
                      </a:r>
                      <a:endParaRPr lang="en-IL" dirty="0">
                        <a:solidFill>
                          <a:schemeClr val="accent5">
                            <a:lumMod val="50000"/>
                          </a:schemeClr>
                        </a:solidFill>
                      </a:endParaRPr>
                    </a:p>
                  </a:txBody>
                  <a:tcPr anchor="ctr"/>
                </a:tc>
                <a:tc>
                  <a:txBody>
                    <a:bodyPr/>
                    <a:lstStyle/>
                    <a:p>
                      <a:r>
                        <a:rPr lang="en-US" dirty="0">
                          <a:solidFill>
                            <a:schemeClr val="accent5">
                              <a:lumMod val="50000"/>
                            </a:schemeClr>
                          </a:solidFill>
                        </a:rPr>
                        <a:t>66%</a:t>
                      </a:r>
                      <a:endParaRPr lang="en-IL" dirty="0">
                        <a:solidFill>
                          <a:schemeClr val="accent5">
                            <a:lumMod val="50000"/>
                          </a:schemeClr>
                        </a:solidFill>
                      </a:endParaRPr>
                    </a:p>
                  </a:txBody>
                  <a:tcPr anchor="ctr"/>
                </a:tc>
                <a:extLst>
                  <a:ext uri="{0D108BD9-81ED-4DB2-BD59-A6C34878D82A}">
                    <a16:rowId xmlns:a16="http://schemas.microsoft.com/office/drawing/2014/main" val="971858973"/>
                  </a:ext>
                </a:extLst>
              </a:tr>
            </a:tbl>
          </a:graphicData>
        </a:graphic>
      </p:graphicFrame>
      <p:sp>
        <p:nvSpPr>
          <p:cNvPr id="6" name="Slide Number Placeholder 5">
            <a:extLst>
              <a:ext uri="{FF2B5EF4-FFF2-40B4-BE49-F238E27FC236}">
                <a16:creationId xmlns:a16="http://schemas.microsoft.com/office/drawing/2014/main" id="{169F2117-573C-4F33-BFC1-0C46FF0E37CC}"/>
              </a:ext>
            </a:extLst>
          </p:cNvPr>
          <p:cNvSpPr>
            <a:spLocks noGrp="1"/>
          </p:cNvSpPr>
          <p:nvPr>
            <p:ph type="sldNum" sz="quarter" idx="12"/>
          </p:nvPr>
        </p:nvSpPr>
        <p:spPr/>
        <p:txBody>
          <a:bodyPr/>
          <a:lstStyle/>
          <a:p>
            <a:fld id="{7DFD2AC5-595F-4047-BFCB-F5D3BBDFAA35}" type="slidenum">
              <a:rPr lang="en-IL" smtClean="0"/>
              <a:pPr/>
              <a:t>45</a:t>
            </a:fld>
            <a:r>
              <a:rPr lang="en-US"/>
              <a:t>/46</a:t>
            </a:r>
            <a:endParaRPr lang="en-IL" dirty="0"/>
          </a:p>
        </p:txBody>
      </p:sp>
    </p:spTree>
    <p:extLst>
      <p:ext uri="{BB962C8B-B14F-4D97-AF65-F5344CB8AC3E}">
        <p14:creationId xmlns:p14="http://schemas.microsoft.com/office/powerpoint/2010/main" val="3486781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188E-2E2A-434D-A715-FF4456572177}"/>
              </a:ext>
            </a:extLst>
          </p:cNvPr>
          <p:cNvSpPr>
            <a:spLocks noGrp="1"/>
          </p:cNvSpPr>
          <p:nvPr>
            <p:ph type="title"/>
          </p:nvPr>
        </p:nvSpPr>
        <p:spPr/>
        <p:txBody>
          <a:bodyPr/>
          <a:lstStyle/>
          <a:p>
            <a:r>
              <a:rPr lang="en-US" u="sng" dirty="0">
                <a:uFill>
                  <a:solidFill>
                    <a:schemeClr val="accent2"/>
                  </a:solidFill>
                </a:uFill>
              </a:rPr>
              <a:t>Future Work</a:t>
            </a:r>
            <a:endParaRPr lang="en-IL" u="sng" dirty="0">
              <a:uFill>
                <a:solidFill>
                  <a:schemeClr val="accent2"/>
                </a:solidFill>
              </a:uFill>
            </a:endParaRPr>
          </a:p>
        </p:txBody>
      </p:sp>
      <p:sp>
        <p:nvSpPr>
          <p:cNvPr id="3" name="Content Placeholder 2">
            <a:extLst>
              <a:ext uri="{FF2B5EF4-FFF2-40B4-BE49-F238E27FC236}">
                <a16:creationId xmlns:a16="http://schemas.microsoft.com/office/drawing/2014/main" id="{64CD3B29-4876-4199-B282-2BF460D26699}"/>
              </a:ext>
            </a:extLst>
          </p:cNvPr>
          <p:cNvSpPr>
            <a:spLocks noGrp="1"/>
          </p:cNvSpPr>
          <p:nvPr>
            <p:ph idx="1"/>
          </p:nvPr>
        </p:nvSpPr>
        <p:spPr>
          <a:xfrm>
            <a:off x="838200" y="1825626"/>
            <a:ext cx="6326275" cy="2188972"/>
          </a:xfrm>
        </p:spPr>
        <p:txBody>
          <a:bodyPr>
            <a:noAutofit/>
          </a:bodyPr>
          <a:lstStyle/>
          <a:p>
            <a:r>
              <a:rPr lang="en-US" sz="2600" dirty="0"/>
              <a:t>Collect more data</a:t>
            </a:r>
          </a:p>
          <a:p>
            <a:r>
              <a:rPr lang="en-US" sz="2600" dirty="0"/>
              <a:t>Improve technology (Azure Kinect / Merge)</a:t>
            </a:r>
          </a:p>
          <a:p>
            <a:r>
              <a:rPr lang="en-US" sz="2600" dirty="0"/>
              <a:t>Build a user interface</a:t>
            </a:r>
          </a:p>
          <a:p>
            <a:r>
              <a:rPr lang="en-US" sz="2600" dirty="0"/>
              <a:t>Integrate into treatment regimen</a:t>
            </a:r>
          </a:p>
        </p:txBody>
      </p:sp>
      <p:grpSp>
        <p:nvGrpSpPr>
          <p:cNvPr id="7" name="Group 6">
            <a:extLst>
              <a:ext uri="{FF2B5EF4-FFF2-40B4-BE49-F238E27FC236}">
                <a16:creationId xmlns:a16="http://schemas.microsoft.com/office/drawing/2014/main" id="{9325B742-4B65-4EAF-B7F1-1AC803BB8CF8}"/>
              </a:ext>
            </a:extLst>
          </p:cNvPr>
          <p:cNvGrpSpPr/>
          <p:nvPr/>
        </p:nvGrpSpPr>
        <p:grpSpPr>
          <a:xfrm>
            <a:off x="7381773" y="1191153"/>
            <a:ext cx="4286735" cy="4998392"/>
            <a:chOff x="7172325" y="1104525"/>
            <a:chExt cx="4286735" cy="4998392"/>
          </a:xfrm>
        </p:grpSpPr>
        <p:pic>
          <p:nvPicPr>
            <p:cNvPr id="15" name="Picture 14">
              <a:extLst>
                <a:ext uri="{FF2B5EF4-FFF2-40B4-BE49-F238E27FC236}">
                  <a16:creationId xmlns:a16="http://schemas.microsoft.com/office/drawing/2014/main" id="{541464ED-5822-49A3-8232-9FC2C19F4782}"/>
                </a:ext>
              </a:extLst>
            </p:cNvPr>
            <p:cNvPicPr>
              <a:picLocks noChangeAspect="1"/>
            </p:cNvPicPr>
            <p:nvPr/>
          </p:nvPicPr>
          <p:blipFill>
            <a:blip r:embed="rId3"/>
            <a:stretch>
              <a:fillRect/>
            </a:stretch>
          </p:blipFill>
          <p:spPr>
            <a:xfrm>
              <a:off x="7172325" y="1104525"/>
              <a:ext cx="4286735" cy="2188971"/>
            </a:xfrm>
            <a:prstGeom prst="rect">
              <a:avLst/>
            </a:prstGeom>
          </p:spPr>
        </p:pic>
        <p:pic>
          <p:nvPicPr>
            <p:cNvPr id="6" name="Picture 5">
              <a:extLst>
                <a:ext uri="{FF2B5EF4-FFF2-40B4-BE49-F238E27FC236}">
                  <a16:creationId xmlns:a16="http://schemas.microsoft.com/office/drawing/2014/main" id="{69D257E3-A30D-4FC0-9326-4598DBAF0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1741" y="3404167"/>
              <a:ext cx="2236533" cy="2698750"/>
            </a:xfrm>
            <a:prstGeom prst="rect">
              <a:avLst/>
            </a:prstGeom>
          </p:spPr>
        </p:pic>
      </p:grpSp>
      <p:sp>
        <p:nvSpPr>
          <p:cNvPr id="8" name="Slide Number Placeholder 7">
            <a:extLst>
              <a:ext uri="{FF2B5EF4-FFF2-40B4-BE49-F238E27FC236}">
                <a16:creationId xmlns:a16="http://schemas.microsoft.com/office/drawing/2014/main" id="{0AA12F7D-12CB-413D-97AA-C722F733916D}"/>
              </a:ext>
            </a:extLst>
          </p:cNvPr>
          <p:cNvSpPr>
            <a:spLocks noGrp="1"/>
          </p:cNvSpPr>
          <p:nvPr>
            <p:ph type="sldNum" sz="quarter" idx="12"/>
          </p:nvPr>
        </p:nvSpPr>
        <p:spPr/>
        <p:txBody>
          <a:bodyPr/>
          <a:lstStyle/>
          <a:p>
            <a:fld id="{7DFD2AC5-595F-4047-BFCB-F5D3BBDFAA35}" type="slidenum">
              <a:rPr lang="en-IL" smtClean="0"/>
              <a:pPr/>
              <a:t>46</a:t>
            </a:fld>
            <a:r>
              <a:rPr lang="en-US"/>
              <a:t>/46</a:t>
            </a:r>
            <a:endParaRPr lang="en-IL" dirty="0"/>
          </a:p>
        </p:txBody>
      </p:sp>
    </p:spTree>
    <p:extLst>
      <p:ext uri="{BB962C8B-B14F-4D97-AF65-F5344CB8AC3E}">
        <p14:creationId xmlns:p14="http://schemas.microsoft.com/office/powerpoint/2010/main" val="2914036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B9A21-A2F3-47D9-8677-A0BEF876A09D}"/>
              </a:ext>
            </a:extLst>
          </p:cNvPr>
          <p:cNvSpPr>
            <a:spLocks noGrp="1"/>
          </p:cNvSpPr>
          <p:nvPr>
            <p:ph type="title"/>
          </p:nvPr>
        </p:nvSpPr>
        <p:spPr>
          <a:xfrm>
            <a:off x="838200" y="365125"/>
            <a:ext cx="10515600" cy="1325563"/>
          </a:xfrm>
        </p:spPr>
        <p:txBody>
          <a:bodyPr>
            <a:noAutofit/>
          </a:bodyPr>
          <a:lstStyle/>
          <a:p>
            <a:r>
              <a:rPr lang="en-US" sz="3600" u="sng" dirty="0">
                <a:uFill>
                  <a:solidFill>
                    <a:schemeClr val="accent2"/>
                  </a:solidFill>
                </a:uFill>
              </a:rPr>
              <a:t>Automatic evaluation of Berg Balance Scale In elders</a:t>
            </a:r>
            <a:br>
              <a:rPr lang="en-US" sz="3600" u="sng" dirty="0">
                <a:uFill>
                  <a:solidFill>
                    <a:schemeClr val="accent2"/>
                  </a:solidFill>
                </a:uFill>
              </a:rPr>
            </a:br>
            <a:r>
              <a:rPr lang="en-US" sz="3600" u="sng" dirty="0">
                <a:uFill>
                  <a:solidFill>
                    <a:schemeClr val="accent2"/>
                  </a:solidFill>
                </a:uFill>
              </a:rPr>
              <a:t>for early screening</a:t>
            </a:r>
            <a:endParaRPr lang="en-IL" sz="3600" u="sng" dirty="0">
              <a:uFill>
                <a:solidFill>
                  <a:schemeClr val="accent2"/>
                </a:solidFill>
              </a:uFill>
            </a:endParaRPr>
          </a:p>
        </p:txBody>
      </p:sp>
      <p:sp>
        <p:nvSpPr>
          <p:cNvPr id="3" name="Content Placeholder 2">
            <a:extLst>
              <a:ext uri="{FF2B5EF4-FFF2-40B4-BE49-F238E27FC236}">
                <a16:creationId xmlns:a16="http://schemas.microsoft.com/office/drawing/2014/main" id="{09692DA2-833F-4B60-A032-49A86D03AACF}"/>
              </a:ext>
            </a:extLst>
          </p:cNvPr>
          <p:cNvSpPr>
            <a:spLocks noGrp="1"/>
          </p:cNvSpPr>
          <p:nvPr>
            <p:ph idx="1"/>
          </p:nvPr>
        </p:nvSpPr>
        <p:spPr>
          <a:xfrm>
            <a:off x="838200" y="1825625"/>
            <a:ext cx="7188591" cy="4351338"/>
          </a:xfrm>
        </p:spPr>
        <p:txBody>
          <a:bodyPr>
            <a:normAutofit/>
          </a:bodyPr>
          <a:lstStyle/>
          <a:p>
            <a:pPr marL="180975" indent="-180975"/>
            <a:r>
              <a:rPr lang="en-US" sz="2400" dirty="0">
                <a:latin typeface="Calibri" pitchFamily="34" charset="0"/>
                <a:cs typeface="Calibri" pitchFamily="34" charset="0"/>
              </a:rPr>
              <a:t>Reaching a wide population.</a:t>
            </a:r>
          </a:p>
          <a:p>
            <a:pPr marL="180975" indent="-180975"/>
            <a:endParaRPr lang="en-US" sz="2400" dirty="0">
              <a:latin typeface="Calibri" pitchFamily="34" charset="0"/>
              <a:cs typeface="Calibri" pitchFamily="34" charset="0"/>
            </a:endParaRPr>
          </a:p>
          <a:p>
            <a:pPr marL="180975" indent="-180975"/>
            <a:r>
              <a:rPr lang="en-US" sz="2400" dirty="0">
                <a:latin typeface="Calibri" pitchFamily="34" charset="0"/>
                <a:cs typeface="Calibri" pitchFamily="34" charset="0"/>
              </a:rPr>
              <a:t>Eliminating need for hospital visits.</a:t>
            </a:r>
            <a:br>
              <a:rPr lang="en-US" sz="2400" dirty="0">
                <a:latin typeface="Calibri" pitchFamily="34" charset="0"/>
                <a:cs typeface="Calibri" pitchFamily="34" charset="0"/>
              </a:rPr>
            </a:br>
            <a:endParaRPr lang="en-US" sz="2400" dirty="0">
              <a:latin typeface="Calibri" pitchFamily="34" charset="0"/>
              <a:cs typeface="Calibri" pitchFamily="34" charset="0"/>
            </a:endParaRPr>
          </a:p>
          <a:p>
            <a:pPr marL="180975" indent="-180975"/>
            <a:r>
              <a:rPr lang="en-US" sz="2400" dirty="0">
                <a:latin typeface="Calibri" pitchFamily="34" charset="0"/>
                <a:cs typeface="Calibri" pitchFamily="34" charset="0"/>
              </a:rPr>
              <a:t>Dramatic increase in detection and diagnoses of people at high fall risk.</a:t>
            </a:r>
          </a:p>
        </p:txBody>
      </p:sp>
      <p:pic>
        <p:nvPicPr>
          <p:cNvPr id="6" name="Picture 5">
            <a:extLst>
              <a:ext uri="{FF2B5EF4-FFF2-40B4-BE49-F238E27FC236}">
                <a16:creationId xmlns:a16="http://schemas.microsoft.com/office/drawing/2014/main" id="{C4FD8776-1D28-4197-AC4B-6D45DA7DD8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3265" y="1690688"/>
            <a:ext cx="2157869" cy="1709511"/>
          </a:xfrm>
          <a:prstGeom prst="rect">
            <a:avLst/>
          </a:prstGeom>
        </p:spPr>
      </p:pic>
      <p:pic>
        <p:nvPicPr>
          <p:cNvPr id="7" name="Picture 6" descr="A person standing in a room&#10;&#10;Description automatically generated">
            <a:extLst>
              <a:ext uri="{FF2B5EF4-FFF2-40B4-BE49-F238E27FC236}">
                <a16:creationId xmlns:a16="http://schemas.microsoft.com/office/drawing/2014/main" id="{8DD3116D-04A0-4A42-A276-C99EB597B0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054488" y="3721655"/>
            <a:ext cx="3893915" cy="2455308"/>
          </a:xfrm>
          <a:prstGeom prst="rect">
            <a:avLst/>
          </a:prstGeom>
        </p:spPr>
      </p:pic>
      <p:sp>
        <p:nvSpPr>
          <p:cNvPr id="8" name="Slide Number Placeholder 7">
            <a:extLst>
              <a:ext uri="{FF2B5EF4-FFF2-40B4-BE49-F238E27FC236}">
                <a16:creationId xmlns:a16="http://schemas.microsoft.com/office/drawing/2014/main" id="{78E58F5C-539F-435D-AB6F-DFCDED148D1B}"/>
              </a:ext>
            </a:extLst>
          </p:cNvPr>
          <p:cNvSpPr>
            <a:spLocks noGrp="1"/>
          </p:cNvSpPr>
          <p:nvPr>
            <p:ph type="sldNum" sz="quarter" idx="12"/>
          </p:nvPr>
        </p:nvSpPr>
        <p:spPr/>
        <p:txBody>
          <a:bodyPr/>
          <a:lstStyle/>
          <a:p>
            <a:fld id="{7DFD2AC5-595F-4047-BFCB-F5D3BBDFAA35}" type="slidenum">
              <a:rPr lang="en-IL" smtClean="0"/>
              <a:pPr/>
              <a:t>5</a:t>
            </a:fld>
            <a:r>
              <a:rPr lang="en-US"/>
              <a:t>/46</a:t>
            </a:r>
            <a:endParaRPr lang="en-IL" dirty="0"/>
          </a:p>
        </p:txBody>
      </p:sp>
    </p:spTree>
    <p:extLst>
      <p:ext uri="{BB962C8B-B14F-4D97-AF65-F5344CB8AC3E}">
        <p14:creationId xmlns:p14="http://schemas.microsoft.com/office/powerpoint/2010/main" val="2951631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hair in a room&#10;&#10;Description automatically generated">
            <a:extLst>
              <a:ext uri="{FF2B5EF4-FFF2-40B4-BE49-F238E27FC236}">
                <a16:creationId xmlns:a16="http://schemas.microsoft.com/office/drawing/2014/main" id="{6581F2CA-DB6D-4A1A-97B3-508DFFCB882C}"/>
              </a:ext>
            </a:extLst>
          </p:cNvPr>
          <p:cNvPicPr>
            <a:picLocks noChangeAspect="1"/>
          </p:cNvPicPr>
          <p:nvPr/>
        </p:nvPicPr>
        <p:blipFill rotWithShape="1">
          <a:blip r:embed="rId3">
            <a:extLst>
              <a:ext uri="{28A0092B-C50C-407E-A947-70E740481C1C}">
                <a14:useLocalDpi xmlns:a14="http://schemas.microsoft.com/office/drawing/2010/main" val="0"/>
              </a:ext>
            </a:extLst>
          </a:blip>
          <a:srcRect t="6899" r="1" b="12552"/>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3" name="Picture 2">
            <a:extLst>
              <a:ext uri="{FF2B5EF4-FFF2-40B4-BE49-F238E27FC236}">
                <a16:creationId xmlns:a16="http://schemas.microsoft.com/office/drawing/2014/main" id="{06333DEE-F20A-4C0C-ADA2-8F33745AE7B8}"/>
              </a:ext>
            </a:extLst>
          </p:cNvPr>
          <p:cNvPicPr>
            <a:picLocks noChangeAspect="1"/>
          </p:cNvPicPr>
          <p:nvPr/>
        </p:nvPicPr>
        <p:blipFill rotWithShape="1">
          <a:blip r:embed="rId4"/>
          <a:srcRect t="9006" r="1"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5" name="Picture 4">
            <a:extLst>
              <a:ext uri="{FF2B5EF4-FFF2-40B4-BE49-F238E27FC236}">
                <a16:creationId xmlns:a16="http://schemas.microsoft.com/office/drawing/2014/main" id="{4695EEB4-CEF1-4FD8-82BE-1C17DEF84A2C}"/>
              </a:ext>
            </a:extLst>
          </p:cNvPr>
          <p:cNvPicPr>
            <a:picLocks noChangeAspect="1"/>
          </p:cNvPicPr>
          <p:nvPr/>
        </p:nvPicPr>
        <p:blipFill rotWithShape="1">
          <a:blip r:embed="rId5"/>
          <a:srcRect t="7919" r="2" b="2"/>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8" name="Freeform: Shape 17">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useBgFill="1">
        <p:nvSpPr>
          <p:cNvPr id="20" name="Freeform: Shape 19">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6" name="Title 1">
            <a:extLst>
              <a:ext uri="{FF2B5EF4-FFF2-40B4-BE49-F238E27FC236}">
                <a16:creationId xmlns:a16="http://schemas.microsoft.com/office/drawing/2014/main" id="{423873EF-7C88-44C8-BFE5-7B4F42A1C509}"/>
              </a:ext>
            </a:extLst>
          </p:cNvPr>
          <p:cNvSpPr txBox="1">
            <a:spLocks/>
          </p:cNvSpPr>
          <p:nvPr/>
        </p:nvSpPr>
        <p:spPr>
          <a:xfrm>
            <a:off x="448056" y="685800"/>
            <a:ext cx="28072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u="sng" kern="1200" dirty="0">
                <a:uFill>
                  <a:solidFill>
                    <a:schemeClr val="accent2"/>
                  </a:solidFill>
                </a:uFill>
                <a:latin typeface="+mn-lt"/>
                <a:ea typeface="+mj-ea"/>
                <a:cs typeface="+mj-cs"/>
              </a:rPr>
              <a:t>Experimentation at Hospital</a:t>
            </a:r>
          </a:p>
        </p:txBody>
      </p:sp>
      <p:sp>
        <p:nvSpPr>
          <p:cNvPr id="22" name="Rectangle 21">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4" name="Rectangle 23">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 name="Content Placeholder 2">
            <a:extLst>
              <a:ext uri="{FF2B5EF4-FFF2-40B4-BE49-F238E27FC236}">
                <a16:creationId xmlns:a16="http://schemas.microsoft.com/office/drawing/2014/main" id="{2BD6E947-8459-4580-8688-1561DF28C635}"/>
              </a:ext>
            </a:extLst>
          </p:cNvPr>
          <p:cNvSpPr txBox="1">
            <a:spLocks/>
          </p:cNvSpPr>
          <p:nvPr/>
        </p:nvSpPr>
        <p:spPr>
          <a:xfrm>
            <a:off x="448056" y="2258568"/>
            <a:ext cx="3370318" cy="259840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Recording at the Galilee Medical Center</a:t>
            </a:r>
          </a:p>
          <a:p>
            <a:r>
              <a:rPr lang="en-US" sz="2000" dirty="0"/>
              <a:t>Two medical professionals ran the BBS test and independently scored the subjects</a:t>
            </a:r>
          </a:p>
          <a:p>
            <a:r>
              <a:rPr lang="en-US" sz="2000" dirty="0"/>
              <a:t>129 Subjects:</a:t>
            </a:r>
          </a:p>
          <a:p>
            <a:pPr marL="457200" lvl="1" indent="0">
              <a:buNone/>
            </a:pPr>
            <a:r>
              <a:rPr lang="en-US" sz="2000" dirty="0"/>
              <a:t>100 Patients + 29 Healthy</a:t>
            </a:r>
          </a:p>
          <a:p>
            <a:endParaRPr lang="en-US" sz="2000" dirty="0"/>
          </a:p>
        </p:txBody>
      </p:sp>
      <p:cxnSp>
        <p:nvCxnSpPr>
          <p:cNvPr id="7" name="Straight Connector 6">
            <a:extLst>
              <a:ext uri="{FF2B5EF4-FFF2-40B4-BE49-F238E27FC236}">
                <a16:creationId xmlns:a16="http://schemas.microsoft.com/office/drawing/2014/main" id="{99C2A14D-A805-4FF9-B460-B871C56B76C8}"/>
              </a:ext>
            </a:extLst>
          </p:cNvPr>
          <p:cNvCxnSpPr/>
          <p:nvPr/>
        </p:nvCxnSpPr>
        <p:spPr>
          <a:xfrm flipH="1">
            <a:off x="448056" y="2089941"/>
            <a:ext cx="2807208" cy="0"/>
          </a:xfrm>
          <a:prstGeom prst="line">
            <a:avLst/>
          </a:prstGeom>
          <a:ln>
            <a:solidFill>
              <a:schemeClr val="accent2"/>
            </a:solidFill>
          </a:ln>
        </p:spPr>
        <p:style>
          <a:lnRef idx="1">
            <a:schemeClr val="accent4"/>
          </a:lnRef>
          <a:fillRef idx="0">
            <a:schemeClr val="accent4"/>
          </a:fillRef>
          <a:effectRef idx="0">
            <a:schemeClr val="accent4"/>
          </a:effectRef>
          <a:fontRef idx="minor">
            <a:schemeClr val="tx1"/>
          </a:fontRef>
        </p:style>
      </p:cxnSp>
      <p:sp>
        <p:nvSpPr>
          <p:cNvPr id="9" name="Slide Number Placeholder 8">
            <a:extLst>
              <a:ext uri="{FF2B5EF4-FFF2-40B4-BE49-F238E27FC236}">
                <a16:creationId xmlns:a16="http://schemas.microsoft.com/office/drawing/2014/main" id="{45F32707-A1F3-46AE-8B4C-F95F6D77EC32}"/>
              </a:ext>
            </a:extLst>
          </p:cNvPr>
          <p:cNvSpPr>
            <a:spLocks noGrp="1"/>
          </p:cNvSpPr>
          <p:nvPr>
            <p:ph type="sldNum" sz="quarter" idx="12"/>
          </p:nvPr>
        </p:nvSpPr>
        <p:spPr/>
        <p:txBody>
          <a:bodyPr/>
          <a:lstStyle/>
          <a:p>
            <a:fld id="{7DFD2AC5-595F-4047-BFCB-F5D3BBDFAA35}" type="slidenum">
              <a:rPr lang="en-IL" smtClean="0"/>
              <a:pPr/>
              <a:t>6</a:t>
            </a:fld>
            <a:r>
              <a:rPr lang="en-US"/>
              <a:t>/46</a:t>
            </a:r>
            <a:endParaRPr lang="en-IL" dirty="0"/>
          </a:p>
        </p:txBody>
      </p:sp>
    </p:spTree>
    <p:extLst>
      <p:ext uri="{BB962C8B-B14F-4D97-AF65-F5344CB8AC3E}">
        <p14:creationId xmlns:p14="http://schemas.microsoft.com/office/powerpoint/2010/main" val="980551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useBgFill="1">
        <p:nvSpPr>
          <p:cNvPr id="20" name="Freeform: Shape 19">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6" name="Title 1">
            <a:extLst>
              <a:ext uri="{FF2B5EF4-FFF2-40B4-BE49-F238E27FC236}">
                <a16:creationId xmlns:a16="http://schemas.microsoft.com/office/drawing/2014/main" id="{423873EF-7C88-44C8-BFE5-7B4F42A1C509}"/>
              </a:ext>
            </a:extLst>
          </p:cNvPr>
          <p:cNvSpPr txBox="1">
            <a:spLocks/>
          </p:cNvSpPr>
          <p:nvPr/>
        </p:nvSpPr>
        <p:spPr>
          <a:xfrm>
            <a:off x="448056" y="685800"/>
            <a:ext cx="28072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2800" u="sng" kern="1200" dirty="0">
                <a:uFill>
                  <a:solidFill>
                    <a:schemeClr val="accent2"/>
                  </a:solidFill>
                </a:uFill>
                <a:latin typeface="+mn-lt"/>
                <a:ea typeface="+mj-ea"/>
                <a:cs typeface="+mj-cs"/>
              </a:rPr>
              <a:t>Experimentation at Hospital</a:t>
            </a:r>
          </a:p>
        </p:txBody>
      </p:sp>
      <p:sp>
        <p:nvSpPr>
          <p:cNvPr id="22" name="Rectangle 21">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4" name="Rectangle 23">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2" name="Content Placeholder 2">
            <a:extLst>
              <a:ext uri="{FF2B5EF4-FFF2-40B4-BE49-F238E27FC236}">
                <a16:creationId xmlns:a16="http://schemas.microsoft.com/office/drawing/2014/main" id="{2BD6E947-8459-4580-8688-1561DF28C635}"/>
              </a:ext>
            </a:extLst>
          </p:cNvPr>
          <p:cNvSpPr txBox="1">
            <a:spLocks/>
          </p:cNvSpPr>
          <p:nvPr/>
        </p:nvSpPr>
        <p:spPr>
          <a:xfrm>
            <a:off x="448056" y="2258568"/>
            <a:ext cx="3370318" cy="25463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Recording at the Galilee Medical Center</a:t>
            </a:r>
          </a:p>
          <a:p>
            <a:r>
              <a:rPr lang="en-US" sz="2000" dirty="0"/>
              <a:t>Two medical professionals ran the BBS test and independently scored the subjects</a:t>
            </a:r>
          </a:p>
          <a:p>
            <a:r>
              <a:rPr lang="en-US" sz="2000" dirty="0"/>
              <a:t>129 Subjects:</a:t>
            </a:r>
          </a:p>
          <a:p>
            <a:pPr marL="457200" lvl="1" indent="0">
              <a:buNone/>
            </a:pPr>
            <a:r>
              <a:rPr lang="en-US" sz="2000" dirty="0"/>
              <a:t>100 Patients + 29 Healthy</a:t>
            </a:r>
          </a:p>
          <a:p>
            <a:endParaRPr lang="en-US" sz="2000" dirty="0"/>
          </a:p>
        </p:txBody>
      </p:sp>
      <p:cxnSp>
        <p:nvCxnSpPr>
          <p:cNvPr id="7" name="Straight Connector 6">
            <a:extLst>
              <a:ext uri="{FF2B5EF4-FFF2-40B4-BE49-F238E27FC236}">
                <a16:creationId xmlns:a16="http://schemas.microsoft.com/office/drawing/2014/main" id="{99C2A14D-A805-4FF9-B460-B871C56B76C8}"/>
              </a:ext>
            </a:extLst>
          </p:cNvPr>
          <p:cNvCxnSpPr/>
          <p:nvPr/>
        </p:nvCxnSpPr>
        <p:spPr>
          <a:xfrm flipH="1">
            <a:off x="448056" y="2089941"/>
            <a:ext cx="2807208" cy="0"/>
          </a:xfrm>
          <a:prstGeom prst="line">
            <a:avLst/>
          </a:prstGeom>
          <a:ln>
            <a:solidFill>
              <a:schemeClr val="accent2"/>
            </a:solidFill>
          </a:ln>
        </p:spPr>
        <p:style>
          <a:lnRef idx="1">
            <a:schemeClr val="accent4"/>
          </a:lnRef>
          <a:fillRef idx="0">
            <a:schemeClr val="accent4"/>
          </a:fillRef>
          <a:effectRef idx="0">
            <a:schemeClr val="accent4"/>
          </a:effectRef>
          <a:fontRef idx="minor">
            <a:schemeClr val="tx1"/>
          </a:fontRef>
        </p:style>
      </p:cxnSp>
      <p:pic>
        <p:nvPicPr>
          <p:cNvPr id="9" name="Picture 8">
            <a:extLst>
              <a:ext uri="{FF2B5EF4-FFF2-40B4-BE49-F238E27FC236}">
                <a16:creationId xmlns:a16="http://schemas.microsoft.com/office/drawing/2014/main" id="{F157D69F-3449-4591-89BA-D17EBA30114F}"/>
              </a:ext>
            </a:extLst>
          </p:cNvPr>
          <p:cNvPicPr>
            <a:picLocks noChangeAspect="1"/>
          </p:cNvPicPr>
          <p:nvPr/>
        </p:nvPicPr>
        <p:blipFill>
          <a:blip r:embed="rId3"/>
          <a:stretch>
            <a:fillRect/>
          </a:stretch>
        </p:blipFill>
        <p:spPr>
          <a:xfrm>
            <a:off x="5428029" y="5316"/>
            <a:ext cx="6763971" cy="6852684"/>
          </a:xfrm>
          <a:prstGeom prst="rect">
            <a:avLst/>
          </a:prstGeom>
        </p:spPr>
      </p:pic>
      <p:sp>
        <p:nvSpPr>
          <p:cNvPr id="4" name="TextBox 3">
            <a:extLst>
              <a:ext uri="{FF2B5EF4-FFF2-40B4-BE49-F238E27FC236}">
                <a16:creationId xmlns:a16="http://schemas.microsoft.com/office/drawing/2014/main" id="{00F2F83B-8BD3-4299-A2A1-C40998933670}"/>
              </a:ext>
            </a:extLst>
          </p:cNvPr>
          <p:cNvSpPr txBox="1"/>
          <p:nvPr/>
        </p:nvSpPr>
        <p:spPr>
          <a:xfrm>
            <a:off x="5492492" y="6237131"/>
            <a:ext cx="6635044" cy="646331"/>
          </a:xfrm>
          <a:prstGeom prst="rect">
            <a:avLst/>
          </a:prstGeom>
          <a:noFill/>
        </p:spPr>
        <p:txBody>
          <a:bodyPr wrap="square" rtlCol="0">
            <a:spAutoFit/>
          </a:bodyPr>
          <a:lstStyle/>
          <a:p>
            <a:pPr algn="ctr"/>
            <a:r>
              <a:rPr lang="en-US" b="1" i="0" u="none" strike="noStrike" baseline="0" dirty="0">
                <a:solidFill>
                  <a:schemeClr val="bg1"/>
                </a:solidFill>
                <a:latin typeface="+mj-lt"/>
              </a:rPr>
              <a:t>Task #14 (demo) — Standing on One Foot</a:t>
            </a:r>
          </a:p>
          <a:p>
            <a:pPr algn="ctr"/>
            <a:r>
              <a:rPr lang="en-US" b="1" i="0" u="none" strike="noStrike" baseline="0" dirty="0">
                <a:solidFill>
                  <a:schemeClr val="bg1"/>
                </a:solidFill>
                <a:latin typeface="+mj-lt"/>
              </a:rPr>
              <a:t>at the Galilee Medical Center, Nahariya.</a:t>
            </a:r>
            <a:endParaRPr lang="en-US" b="1" dirty="0">
              <a:solidFill>
                <a:schemeClr val="bg1"/>
              </a:solidFill>
              <a:latin typeface="+mj-lt"/>
            </a:endParaRPr>
          </a:p>
        </p:txBody>
      </p:sp>
      <p:sp>
        <p:nvSpPr>
          <p:cNvPr id="8" name="Slide Number Placeholder 7">
            <a:extLst>
              <a:ext uri="{FF2B5EF4-FFF2-40B4-BE49-F238E27FC236}">
                <a16:creationId xmlns:a16="http://schemas.microsoft.com/office/drawing/2014/main" id="{1AE087B5-A191-494E-9BBE-08D27DF84405}"/>
              </a:ext>
            </a:extLst>
          </p:cNvPr>
          <p:cNvSpPr>
            <a:spLocks noGrp="1"/>
          </p:cNvSpPr>
          <p:nvPr>
            <p:ph type="sldNum" sz="quarter" idx="12"/>
          </p:nvPr>
        </p:nvSpPr>
        <p:spPr/>
        <p:txBody>
          <a:bodyPr/>
          <a:lstStyle/>
          <a:p>
            <a:fld id="{7DFD2AC5-595F-4047-BFCB-F5D3BBDFAA35}" type="slidenum">
              <a:rPr lang="en-IL" smtClean="0"/>
              <a:pPr/>
              <a:t>7</a:t>
            </a:fld>
            <a:r>
              <a:rPr lang="en-US"/>
              <a:t>/46</a:t>
            </a:r>
            <a:endParaRPr lang="en-IL" dirty="0"/>
          </a:p>
        </p:txBody>
      </p:sp>
    </p:spTree>
    <p:extLst>
      <p:ext uri="{BB962C8B-B14F-4D97-AF65-F5344CB8AC3E}">
        <p14:creationId xmlns:p14="http://schemas.microsoft.com/office/powerpoint/2010/main" val="939804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EC51E-3455-424C-8EA8-943CED2E87CB}"/>
              </a:ext>
            </a:extLst>
          </p:cNvPr>
          <p:cNvSpPr>
            <a:spLocks noGrp="1"/>
          </p:cNvSpPr>
          <p:nvPr>
            <p:ph type="title"/>
          </p:nvPr>
        </p:nvSpPr>
        <p:spPr/>
        <p:txBody>
          <a:bodyPr/>
          <a:lstStyle/>
          <a:p>
            <a:r>
              <a:rPr lang="en-US" u="sng" dirty="0">
                <a:uFill>
                  <a:solidFill>
                    <a:schemeClr val="accent2"/>
                  </a:solidFill>
                </a:uFill>
              </a:rPr>
              <a:t>Data Representation</a:t>
            </a:r>
            <a:endParaRPr lang="en-IL" u="sng" dirty="0">
              <a:uFill>
                <a:solidFill>
                  <a:schemeClr val="accent2"/>
                </a:solidFill>
              </a:uFill>
            </a:endParaRPr>
          </a:p>
        </p:txBody>
      </p:sp>
      <p:sp>
        <p:nvSpPr>
          <p:cNvPr id="3" name="Content Placeholder 2">
            <a:extLst>
              <a:ext uri="{FF2B5EF4-FFF2-40B4-BE49-F238E27FC236}">
                <a16:creationId xmlns:a16="http://schemas.microsoft.com/office/drawing/2014/main" id="{096AA09D-8EF2-4F11-B0CB-2156ED4B9400}"/>
              </a:ext>
            </a:extLst>
          </p:cNvPr>
          <p:cNvSpPr>
            <a:spLocks noGrp="1"/>
          </p:cNvSpPr>
          <p:nvPr>
            <p:ph idx="1"/>
          </p:nvPr>
        </p:nvSpPr>
        <p:spPr>
          <a:xfrm>
            <a:off x="838199" y="1553726"/>
            <a:ext cx="7605409" cy="1479143"/>
          </a:xfrm>
        </p:spPr>
        <p:txBody>
          <a:bodyPr>
            <a:normAutofit/>
          </a:bodyPr>
          <a:lstStyle/>
          <a:p>
            <a:r>
              <a:rPr lang="en-US" sz="2350" dirty="0"/>
              <a:t>Novel Multi Camera tracking system  (Eichler et al 2018)</a:t>
            </a:r>
          </a:p>
          <a:p>
            <a:r>
              <a:rPr lang="en-US" sz="2350" dirty="0"/>
              <a:t>Two Kinect cameras, self-calibration, on-the-fly</a:t>
            </a:r>
          </a:p>
          <a:p>
            <a:r>
              <a:rPr lang="en-US" sz="2350" dirty="0"/>
              <a:t>RGB, body skeletons, depth data</a:t>
            </a:r>
          </a:p>
          <a:p>
            <a:pPr marL="0" indent="0">
              <a:buNone/>
            </a:pPr>
            <a:endParaRPr lang="en-US" sz="2350" dirty="0"/>
          </a:p>
        </p:txBody>
      </p:sp>
      <p:pic>
        <p:nvPicPr>
          <p:cNvPr id="4" name="Picture 3">
            <a:extLst>
              <a:ext uri="{FF2B5EF4-FFF2-40B4-BE49-F238E27FC236}">
                <a16:creationId xmlns:a16="http://schemas.microsoft.com/office/drawing/2014/main" id="{852F732E-79EF-469A-832D-6A1FC1514449}"/>
              </a:ext>
            </a:extLst>
          </p:cNvPr>
          <p:cNvPicPr>
            <a:picLocks noChangeAspect="1"/>
          </p:cNvPicPr>
          <p:nvPr/>
        </p:nvPicPr>
        <p:blipFill>
          <a:blip r:embed="rId3"/>
          <a:stretch>
            <a:fillRect/>
          </a:stretch>
        </p:blipFill>
        <p:spPr>
          <a:xfrm>
            <a:off x="8896343" y="3405536"/>
            <a:ext cx="2457457" cy="2983288"/>
          </a:xfrm>
          <a:prstGeom prst="rect">
            <a:avLst/>
          </a:prstGeom>
        </p:spPr>
      </p:pic>
      <p:pic>
        <p:nvPicPr>
          <p:cNvPr id="5" name="Picture 4">
            <a:extLst>
              <a:ext uri="{FF2B5EF4-FFF2-40B4-BE49-F238E27FC236}">
                <a16:creationId xmlns:a16="http://schemas.microsoft.com/office/drawing/2014/main" id="{542052A3-748D-42D6-BB39-D38CBD446545}"/>
              </a:ext>
            </a:extLst>
          </p:cNvPr>
          <p:cNvPicPr>
            <a:picLocks noChangeAspect="1"/>
          </p:cNvPicPr>
          <p:nvPr/>
        </p:nvPicPr>
        <p:blipFill>
          <a:blip r:embed="rId4"/>
          <a:stretch>
            <a:fillRect/>
          </a:stretch>
        </p:blipFill>
        <p:spPr>
          <a:xfrm>
            <a:off x="8340132" y="410827"/>
            <a:ext cx="3026368" cy="2285798"/>
          </a:xfrm>
          <a:prstGeom prst="rect">
            <a:avLst/>
          </a:prstGeom>
        </p:spPr>
      </p:pic>
      <p:pic>
        <p:nvPicPr>
          <p:cNvPr id="10" name="Content Placeholder 8" descr="A picture containing dark, sitting, snow, man&#10;&#10;Description automatically generated">
            <a:extLst>
              <a:ext uri="{FF2B5EF4-FFF2-40B4-BE49-F238E27FC236}">
                <a16:creationId xmlns:a16="http://schemas.microsoft.com/office/drawing/2014/main" id="{526FD1EF-62BA-40F5-B75F-0FD073C2D2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5336" y="3405535"/>
            <a:ext cx="3061155" cy="2983288"/>
          </a:xfrm>
          <a:prstGeom prst="rect">
            <a:avLst/>
          </a:prstGeom>
        </p:spPr>
      </p:pic>
      <p:sp>
        <p:nvSpPr>
          <p:cNvPr id="11" name="TextBox 10">
            <a:extLst>
              <a:ext uri="{FF2B5EF4-FFF2-40B4-BE49-F238E27FC236}">
                <a16:creationId xmlns:a16="http://schemas.microsoft.com/office/drawing/2014/main" id="{DC81C68E-A25F-4920-9066-CDBB103EF2EE}"/>
              </a:ext>
            </a:extLst>
          </p:cNvPr>
          <p:cNvSpPr txBox="1"/>
          <p:nvPr/>
        </p:nvSpPr>
        <p:spPr>
          <a:xfrm>
            <a:off x="4989078" y="2696625"/>
            <a:ext cx="1383527" cy="707886"/>
          </a:xfrm>
          <a:prstGeom prst="rect">
            <a:avLst/>
          </a:prstGeom>
          <a:noFill/>
        </p:spPr>
        <p:txBody>
          <a:bodyPr wrap="square" rtlCol="1">
            <a:spAutoFit/>
          </a:bodyPr>
          <a:lstStyle/>
          <a:p>
            <a:r>
              <a:rPr lang="en-US" sz="2000" dirty="0">
                <a:solidFill>
                  <a:schemeClr val="accent6"/>
                </a:solidFill>
              </a:rPr>
              <a:t>Physio-</a:t>
            </a:r>
          </a:p>
          <a:p>
            <a:r>
              <a:rPr lang="en-US" sz="2000" dirty="0">
                <a:solidFill>
                  <a:schemeClr val="accent6"/>
                </a:solidFill>
              </a:rPr>
              <a:t>therapist</a:t>
            </a:r>
            <a:endParaRPr lang="he-IL" sz="2000" dirty="0">
              <a:solidFill>
                <a:schemeClr val="accent6"/>
              </a:solidFill>
            </a:endParaRPr>
          </a:p>
        </p:txBody>
      </p:sp>
      <p:sp>
        <p:nvSpPr>
          <p:cNvPr id="12" name="TextBox 11">
            <a:extLst>
              <a:ext uri="{FF2B5EF4-FFF2-40B4-BE49-F238E27FC236}">
                <a16:creationId xmlns:a16="http://schemas.microsoft.com/office/drawing/2014/main" id="{BDFDBF39-4CD7-4520-854F-BBD9BD03E17C}"/>
              </a:ext>
            </a:extLst>
          </p:cNvPr>
          <p:cNvSpPr txBox="1"/>
          <p:nvPr/>
        </p:nvSpPr>
        <p:spPr>
          <a:xfrm>
            <a:off x="6099909" y="3003376"/>
            <a:ext cx="1046809" cy="400110"/>
          </a:xfrm>
          <a:prstGeom prst="rect">
            <a:avLst/>
          </a:prstGeom>
          <a:noFill/>
        </p:spPr>
        <p:txBody>
          <a:bodyPr wrap="square" rtlCol="1">
            <a:spAutoFit/>
          </a:bodyPr>
          <a:lstStyle/>
          <a:p>
            <a:r>
              <a:rPr lang="en-US" sz="2000" dirty="0">
                <a:solidFill>
                  <a:srgbClr val="FF2F31"/>
                </a:solidFill>
              </a:rPr>
              <a:t>Patient</a:t>
            </a:r>
            <a:endParaRPr lang="he-IL" sz="2000" dirty="0">
              <a:solidFill>
                <a:srgbClr val="FF2F31"/>
              </a:solidFill>
            </a:endParaRPr>
          </a:p>
        </p:txBody>
      </p:sp>
      <p:pic>
        <p:nvPicPr>
          <p:cNvPr id="14" name="Picture 13">
            <a:extLst>
              <a:ext uri="{FF2B5EF4-FFF2-40B4-BE49-F238E27FC236}">
                <a16:creationId xmlns:a16="http://schemas.microsoft.com/office/drawing/2014/main" id="{9B35A4A3-22A8-485A-BB42-4E3C43C5ED17}"/>
              </a:ext>
            </a:extLst>
          </p:cNvPr>
          <p:cNvPicPr>
            <a:picLocks noChangeAspect="1"/>
          </p:cNvPicPr>
          <p:nvPr/>
        </p:nvPicPr>
        <p:blipFill rotWithShape="1">
          <a:blip r:embed="rId6"/>
          <a:srcRect t="16204" b="4334"/>
          <a:stretch/>
        </p:blipFill>
        <p:spPr>
          <a:xfrm>
            <a:off x="1398313" y="3406015"/>
            <a:ext cx="2319577" cy="3081471"/>
          </a:xfrm>
          <a:prstGeom prst="rect">
            <a:avLst/>
          </a:prstGeom>
        </p:spPr>
      </p:pic>
      <p:sp>
        <p:nvSpPr>
          <p:cNvPr id="15" name="Slide Number Placeholder 14">
            <a:extLst>
              <a:ext uri="{FF2B5EF4-FFF2-40B4-BE49-F238E27FC236}">
                <a16:creationId xmlns:a16="http://schemas.microsoft.com/office/drawing/2014/main" id="{749DEA3D-4D2D-4F0D-992E-7BF1D31490C5}"/>
              </a:ext>
            </a:extLst>
          </p:cNvPr>
          <p:cNvSpPr>
            <a:spLocks noGrp="1"/>
          </p:cNvSpPr>
          <p:nvPr>
            <p:ph type="sldNum" sz="quarter" idx="12"/>
          </p:nvPr>
        </p:nvSpPr>
        <p:spPr/>
        <p:txBody>
          <a:bodyPr/>
          <a:lstStyle/>
          <a:p>
            <a:fld id="{7DFD2AC5-595F-4047-BFCB-F5D3BBDFAA35}" type="slidenum">
              <a:rPr lang="en-IL" smtClean="0"/>
              <a:pPr/>
              <a:t>8</a:t>
            </a:fld>
            <a:r>
              <a:rPr lang="en-US"/>
              <a:t>/46</a:t>
            </a:r>
            <a:endParaRPr lang="en-IL" dirty="0"/>
          </a:p>
        </p:txBody>
      </p:sp>
    </p:spTree>
    <p:extLst>
      <p:ext uri="{BB962C8B-B14F-4D97-AF65-F5344CB8AC3E}">
        <p14:creationId xmlns:p14="http://schemas.microsoft.com/office/powerpoint/2010/main" val="4218027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05EFE-DCB4-4F56-824C-797CDF324271}"/>
              </a:ext>
            </a:extLst>
          </p:cNvPr>
          <p:cNvSpPr>
            <a:spLocks noGrp="1"/>
          </p:cNvSpPr>
          <p:nvPr>
            <p:ph type="title"/>
          </p:nvPr>
        </p:nvSpPr>
        <p:spPr/>
        <p:txBody>
          <a:bodyPr/>
          <a:lstStyle/>
          <a:p>
            <a:r>
              <a:rPr lang="en-US" u="sng" dirty="0">
                <a:uFill>
                  <a:solidFill>
                    <a:schemeClr val="accent2"/>
                  </a:solidFill>
                </a:uFill>
              </a:rPr>
              <a:t>System Diagram</a:t>
            </a:r>
            <a:endParaRPr lang="en-IL" u="sng" dirty="0">
              <a:uFill>
                <a:solidFill>
                  <a:schemeClr val="accent2"/>
                </a:solidFill>
              </a:uFill>
            </a:endParaRPr>
          </a:p>
        </p:txBody>
      </p:sp>
      <p:pic>
        <p:nvPicPr>
          <p:cNvPr id="5" name="Content Placeholder 4" descr="System diagram">
            <a:extLst>
              <a:ext uri="{FF2B5EF4-FFF2-40B4-BE49-F238E27FC236}">
                <a16:creationId xmlns:a16="http://schemas.microsoft.com/office/drawing/2014/main" id="{328E25A3-BE55-46A2-9BDB-EEE11B42C3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26669" y="1690688"/>
            <a:ext cx="6138661" cy="4678363"/>
          </a:xfrm>
        </p:spPr>
      </p:pic>
      <p:sp>
        <p:nvSpPr>
          <p:cNvPr id="6" name="Slide Number Placeholder 5">
            <a:extLst>
              <a:ext uri="{FF2B5EF4-FFF2-40B4-BE49-F238E27FC236}">
                <a16:creationId xmlns:a16="http://schemas.microsoft.com/office/drawing/2014/main" id="{00F770B5-B566-4F7B-B577-22C122EE1AB1}"/>
              </a:ext>
            </a:extLst>
          </p:cNvPr>
          <p:cNvSpPr>
            <a:spLocks noGrp="1"/>
          </p:cNvSpPr>
          <p:nvPr>
            <p:ph type="sldNum" sz="quarter" idx="12"/>
          </p:nvPr>
        </p:nvSpPr>
        <p:spPr/>
        <p:txBody>
          <a:bodyPr/>
          <a:lstStyle/>
          <a:p>
            <a:fld id="{7DFD2AC5-595F-4047-BFCB-F5D3BBDFAA35}" type="slidenum">
              <a:rPr lang="en-IL" smtClean="0"/>
              <a:pPr/>
              <a:t>9</a:t>
            </a:fld>
            <a:r>
              <a:rPr lang="en-US"/>
              <a:t>/46</a:t>
            </a:r>
            <a:endParaRPr lang="en-IL" dirty="0"/>
          </a:p>
        </p:txBody>
      </p:sp>
    </p:spTree>
    <p:extLst>
      <p:ext uri="{BB962C8B-B14F-4D97-AF65-F5344CB8AC3E}">
        <p14:creationId xmlns:p14="http://schemas.microsoft.com/office/powerpoint/2010/main" val="18124675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2.1"/>
</p:tagLst>
</file>

<file path=ppt/tags/tag10.xml><?xml version="1.0" encoding="utf-8"?>
<p:tagLst xmlns:a="http://schemas.openxmlformats.org/drawingml/2006/main" xmlns:r="http://schemas.openxmlformats.org/officeDocument/2006/relationships" xmlns:p="http://schemas.openxmlformats.org/presentationml/2006/main">
  <p:tag name="TIMING" val="|12.1"/>
</p:tagLst>
</file>

<file path=ppt/tags/tag11.xml><?xml version="1.0" encoding="utf-8"?>
<p:tagLst xmlns:a="http://schemas.openxmlformats.org/drawingml/2006/main" xmlns:r="http://schemas.openxmlformats.org/officeDocument/2006/relationships" xmlns:p="http://schemas.openxmlformats.org/presentationml/2006/main">
  <p:tag name="TIMING" val="|12.1"/>
</p:tagLst>
</file>

<file path=ppt/tags/tag12.xml><?xml version="1.0" encoding="utf-8"?>
<p:tagLst xmlns:a="http://schemas.openxmlformats.org/drawingml/2006/main" xmlns:r="http://schemas.openxmlformats.org/officeDocument/2006/relationships" xmlns:p="http://schemas.openxmlformats.org/presentationml/2006/main">
  <p:tag name="TIMING" val="|12.1"/>
</p:tagLst>
</file>

<file path=ppt/tags/tag13.xml><?xml version="1.0" encoding="utf-8"?>
<p:tagLst xmlns:a="http://schemas.openxmlformats.org/drawingml/2006/main" xmlns:r="http://schemas.openxmlformats.org/officeDocument/2006/relationships" xmlns:p="http://schemas.openxmlformats.org/presentationml/2006/main">
  <p:tag name="TIMING" val="|12.1"/>
</p:tagLst>
</file>

<file path=ppt/tags/tag14.xml><?xml version="1.0" encoding="utf-8"?>
<p:tagLst xmlns:a="http://schemas.openxmlformats.org/drawingml/2006/main" xmlns:r="http://schemas.openxmlformats.org/officeDocument/2006/relationships" xmlns:p="http://schemas.openxmlformats.org/presentationml/2006/main">
  <p:tag name="TIMING" val="|12.1"/>
</p:tagLst>
</file>

<file path=ppt/tags/tag15.xml><?xml version="1.0" encoding="utf-8"?>
<p:tagLst xmlns:a="http://schemas.openxmlformats.org/drawingml/2006/main" xmlns:r="http://schemas.openxmlformats.org/officeDocument/2006/relationships" xmlns:p="http://schemas.openxmlformats.org/presentationml/2006/main">
  <p:tag name="TIMING" val="|12.1"/>
</p:tagLst>
</file>

<file path=ppt/tags/tag16.xml><?xml version="1.0" encoding="utf-8"?>
<p:tagLst xmlns:a="http://schemas.openxmlformats.org/drawingml/2006/main" xmlns:r="http://schemas.openxmlformats.org/officeDocument/2006/relationships" xmlns:p="http://schemas.openxmlformats.org/presentationml/2006/main">
  <p:tag name="TIMING" val="|12.1"/>
</p:tagLst>
</file>

<file path=ppt/tags/tag17.xml><?xml version="1.0" encoding="utf-8"?>
<p:tagLst xmlns:a="http://schemas.openxmlformats.org/drawingml/2006/main" xmlns:r="http://schemas.openxmlformats.org/officeDocument/2006/relationships" xmlns:p="http://schemas.openxmlformats.org/presentationml/2006/main">
  <p:tag name="TIMING" val="|12.1"/>
</p:tagLst>
</file>

<file path=ppt/tags/tag18.xml><?xml version="1.0" encoding="utf-8"?>
<p:tagLst xmlns:a="http://schemas.openxmlformats.org/drawingml/2006/main" xmlns:r="http://schemas.openxmlformats.org/officeDocument/2006/relationships" xmlns:p="http://schemas.openxmlformats.org/presentationml/2006/main">
  <p:tag name="TIMING" val="|12.1"/>
</p:tagLst>
</file>

<file path=ppt/tags/tag19.xml><?xml version="1.0" encoding="utf-8"?>
<p:tagLst xmlns:a="http://schemas.openxmlformats.org/drawingml/2006/main" xmlns:r="http://schemas.openxmlformats.org/officeDocument/2006/relationships" xmlns:p="http://schemas.openxmlformats.org/presentationml/2006/main">
  <p:tag name="TIMING" val="|12.1"/>
</p:tagLst>
</file>

<file path=ppt/tags/tag2.xml><?xml version="1.0" encoding="utf-8"?>
<p:tagLst xmlns:a="http://schemas.openxmlformats.org/drawingml/2006/main" xmlns:r="http://schemas.openxmlformats.org/officeDocument/2006/relationships" xmlns:p="http://schemas.openxmlformats.org/presentationml/2006/main">
  <p:tag name="TIMING" val="|12.1"/>
</p:tagLst>
</file>

<file path=ppt/tags/tag20.xml><?xml version="1.0" encoding="utf-8"?>
<p:tagLst xmlns:a="http://schemas.openxmlformats.org/drawingml/2006/main" xmlns:r="http://schemas.openxmlformats.org/officeDocument/2006/relationships" xmlns:p="http://schemas.openxmlformats.org/presentationml/2006/main">
  <p:tag name="TIMING" val="|12.1"/>
</p:tagLst>
</file>

<file path=ppt/tags/tag21.xml><?xml version="1.0" encoding="utf-8"?>
<p:tagLst xmlns:a="http://schemas.openxmlformats.org/drawingml/2006/main" xmlns:r="http://schemas.openxmlformats.org/officeDocument/2006/relationships" xmlns:p="http://schemas.openxmlformats.org/presentationml/2006/main">
  <p:tag name="TIMING" val="|12.1"/>
</p:tagLst>
</file>

<file path=ppt/tags/tag22.xml><?xml version="1.0" encoding="utf-8"?>
<p:tagLst xmlns:a="http://schemas.openxmlformats.org/drawingml/2006/main" xmlns:r="http://schemas.openxmlformats.org/officeDocument/2006/relationships" xmlns:p="http://schemas.openxmlformats.org/presentationml/2006/main">
  <p:tag name="TIMING" val="|12.1"/>
</p:tagLst>
</file>

<file path=ppt/tags/tag23.xml><?xml version="1.0" encoding="utf-8"?>
<p:tagLst xmlns:a="http://schemas.openxmlformats.org/drawingml/2006/main" xmlns:r="http://schemas.openxmlformats.org/officeDocument/2006/relationships" xmlns:p="http://schemas.openxmlformats.org/presentationml/2006/main">
  <p:tag name="TIMING" val="|12.1"/>
</p:tagLst>
</file>

<file path=ppt/tags/tag24.xml><?xml version="1.0" encoding="utf-8"?>
<p:tagLst xmlns:a="http://schemas.openxmlformats.org/drawingml/2006/main" xmlns:r="http://schemas.openxmlformats.org/officeDocument/2006/relationships" xmlns:p="http://schemas.openxmlformats.org/presentationml/2006/main">
  <p:tag name="TIMING" val="|12.1"/>
</p:tagLst>
</file>

<file path=ppt/tags/tag25.xml><?xml version="1.0" encoding="utf-8"?>
<p:tagLst xmlns:a="http://schemas.openxmlformats.org/drawingml/2006/main" xmlns:r="http://schemas.openxmlformats.org/officeDocument/2006/relationships" xmlns:p="http://schemas.openxmlformats.org/presentationml/2006/main">
  <p:tag name="TIMING" val="|12.1"/>
</p:tagLst>
</file>

<file path=ppt/tags/tag26.xml><?xml version="1.0" encoding="utf-8"?>
<p:tagLst xmlns:a="http://schemas.openxmlformats.org/drawingml/2006/main" xmlns:r="http://schemas.openxmlformats.org/officeDocument/2006/relationships" xmlns:p="http://schemas.openxmlformats.org/presentationml/2006/main">
  <p:tag name="TIMING" val="|12.1"/>
</p:tagLst>
</file>

<file path=ppt/tags/tag27.xml><?xml version="1.0" encoding="utf-8"?>
<p:tagLst xmlns:a="http://schemas.openxmlformats.org/drawingml/2006/main" xmlns:r="http://schemas.openxmlformats.org/officeDocument/2006/relationships" xmlns:p="http://schemas.openxmlformats.org/presentationml/2006/main">
  <p:tag name="TIMING" val="|12.1"/>
</p:tagLst>
</file>

<file path=ppt/tags/tag28.xml><?xml version="1.0" encoding="utf-8"?>
<p:tagLst xmlns:a="http://schemas.openxmlformats.org/drawingml/2006/main" xmlns:r="http://schemas.openxmlformats.org/officeDocument/2006/relationships" xmlns:p="http://schemas.openxmlformats.org/presentationml/2006/main">
  <p:tag name="TIMING" val="|12.1"/>
</p:tagLst>
</file>

<file path=ppt/tags/tag29.xml><?xml version="1.0" encoding="utf-8"?>
<p:tagLst xmlns:a="http://schemas.openxmlformats.org/drawingml/2006/main" xmlns:r="http://schemas.openxmlformats.org/officeDocument/2006/relationships" xmlns:p="http://schemas.openxmlformats.org/presentationml/2006/main">
  <p:tag name="TIMING" val="|12.1"/>
</p:tagLst>
</file>

<file path=ppt/tags/tag3.xml><?xml version="1.0" encoding="utf-8"?>
<p:tagLst xmlns:a="http://schemas.openxmlformats.org/drawingml/2006/main" xmlns:r="http://schemas.openxmlformats.org/officeDocument/2006/relationships" xmlns:p="http://schemas.openxmlformats.org/presentationml/2006/main">
  <p:tag name="TIMING" val="|12.1"/>
</p:tagLst>
</file>

<file path=ppt/tags/tag4.xml><?xml version="1.0" encoding="utf-8"?>
<p:tagLst xmlns:a="http://schemas.openxmlformats.org/drawingml/2006/main" xmlns:r="http://schemas.openxmlformats.org/officeDocument/2006/relationships" xmlns:p="http://schemas.openxmlformats.org/presentationml/2006/main">
  <p:tag name="TIMING" val="|12.1"/>
</p:tagLst>
</file>

<file path=ppt/tags/tag5.xml><?xml version="1.0" encoding="utf-8"?>
<p:tagLst xmlns:a="http://schemas.openxmlformats.org/drawingml/2006/main" xmlns:r="http://schemas.openxmlformats.org/officeDocument/2006/relationships" xmlns:p="http://schemas.openxmlformats.org/presentationml/2006/main">
  <p:tag name="TIMING" val="|12.1"/>
</p:tagLst>
</file>

<file path=ppt/tags/tag6.xml><?xml version="1.0" encoding="utf-8"?>
<p:tagLst xmlns:a="http://schemas.openxmlformats.org/drawingml/2006/main" xmlns:r="http://schemas.openxmlformats.org/officeDocument/2006/relationships" xmlns:p="http://schemas.openxmlformats.org/presentationml/2006/main">
  <p:tag name="TIMING" val="|12.1"/>
</p:tagLst>
</file>

<file path=ppt/tags/tag7.xml><?xml version="1.0" encoding="utf-8"?>
<p:tagLst xmlns:a="http://schemas.openxmlformats.org/drawingml/2006/main" xmlns:r="http://schemas.openxmlformats.org/officeDocument/2006/relationships" xmlns:p="http://schemas.openxmlformats.org/presentationml/2006/main">
  <p:tag name="TIMING" val="|12.1"/>
</p:tagLst>
</file>

<file path=ppt/tags/tag8.xml><?xml version="1.0" encoding="utf-8"?>
<p:tagLst xmlns:a="http://schemas.openxmlformats.org/drawingml/2006/main" xmlns:r="http://schemas.openxmlformats.org/officeDocument/2006/relationships" xmlns:p="http://schemas.openxmlformats.org/presentationml/2006/main">
  <p:tag name="TIMING" val="|12.1"/>
</p:tagLst>
</file>

<file path=ppt/tags/tag9.xml><?xml version="1.0" encoding="utf-8"?>
<p:tagLst xmlns:a="http://schemas.openxmlformats.org/drawingml/2006/main" xmlns:r="http://schemas.openxmlformats.org/officeDocument/2006/relationships" xmlns:p="http://schemas.openxmlformats.org/presentationml/2006/main">
  <p:tag name="TIMING" val="|12.1"/>
</p:tagLst>
</file>

<file path=ppt/theme/theme1.xml><?xml version="1.0" encoding="utf-8"?>
<a:theme xmlns:a="http://schemas.openxmlformats.org/drawingml/2006/main" name="Office Theme">
  <a:themeElements>
    <a:clrScheme name="Custom 1">
      <a:dk1>
        <a:srgbClr val="FFFFFF"/>
      </a:dk1>
      <a:lt1>
        <a:srgbClr val="000000"/>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15891</TotalTime>
  <Words>3193</Words>
  <Application>Microsoft Office PowerPoint</Application>
  <PresentationFormat>Widescreen</PresentationFormat>
  <Paragraphs>615</Paragraphs>
  <Slides>46</Slides>
  <Notes>46</Notes>
  <HiddenSlides>0</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Arial</vt:lpstr>
      <vt:lpstr>Calibri</vt:lpstr>
      <vt:lpstr>Calibri Light</vt:lpstr>
      <vt:lpstr>Cambria Math</vt:lpstr>
      <vt:lpstr>David</vt:lpstr>
      <vt:lpstr>NimbusRomNo9L-Regu</vt:lpstr>
      <vt:lpstr>NimbusRomNo9L-ReguItal</vt:lpstr>
      <vt:lpstr>Office Theme</vt:lpstr>
      <vt:lpstr>Predicting Fall Risk Based on a Validated Balance Scale</vt:lpstr>
      <vt:lpstr>Background</vt:lpstr>
      <vt:lpstr>PowerPoint Presentation</vt:lpstr>
      <vt:lpstr>BBS</vt:lpstr>
      <vt:lpstr>Automatic evaluation of Berg Balance Scale In elders for early screening</vt:lpstr>
      <vt:lpstr>PowerPoint Presentation</vt:lpstr>
      <vt:lpstr>PowerPoint Presentation</vt:lpstr>
      <vt:lpstr>Data Representation</vt:lpstr>
      <vt:lpstr>System Diagram</vt:lpstr>
      <vt:lpstr>Skeleton Representation</vt:lpstr>
      <vt:lpstr>Feature Extraction (per frame)</vt:lpstr>
      <vt:lpstr>Feature Extraction (per patient)</vt:lpstr>
      <vt:lpstr>Decision Trees</vt:lpstr>
      <vt:lpstr>Decision Trees</vt:lpstr>
      <vt:lpstr>Decision Trees</vt:lpstr>
      <vt:lpstr>Decision Trees</vt:lpstr>
      <vt:lpstr>Decision Trees</vt:lpstr>
      <vt:lpstr>Random Forest</vt:lpstr>
      <vt:lpstr>Random Forest</vt:lpstr>
      <vt:lpstr>Random Forest</vt:lpstr>
      <vt:lpstr>Random Forest</vt:lpstr>
      <vt:lpstr>Random Forest Evaluation</vt:lpstr>
      <vt:lpstr>Task 14 – Standing on One Foot</vt:lpstr>
      <vt:lpstr>Task 14 – Standing on One Foot</vt:lpstr>
      <vt:lpstr>Task 14 – Standing on One Foot</vt:lpstr>
      <vt:lpstr>Task 14 – Standing on One Foot</vt:lpstr>
      <vt:lpstr>Task 4 – Standing to Sitting</vt:lpstr>
      <vt:lpstr>Task 4 – Standing to Sitting</vt:lpstr>
      <vt:lpstr>Task 4 – Standing to Sitting</vt:lpstr>
      <vt:lpstr>Task 4 – Standing to Sitting</vt:lpstr>
      <vt:lpstr>Task 4 – Standing to Sitting</vt:lpstr>
      <vt:lpstr>Task 8 – Reaching Forward</vt:lpstr>
      <vt:lpstr>Task 8 – Reaching Forward</vt:lpstr>
      <vt:lpstr>Task 8 – Reaching Forward</vt:lpstr>
      <vt:lpstr>Task 12 – Stepping on a Stool</vt:lpstr>
      <vt:lpstr>Task 12 – Stepping on a Stool</vt:lpstr>
      <vt:lpstr>Task 12 – Stepping on a Stool</vt:lpstr>
      <vt:lpstr>Task 12 – Stepping on a Stool</vt:lpstr>
      <vt:lpstr>Results Per Task</vt:lpstr>
      <vt:lpstr>Fall Risk Classifier</vt:lpstr>
      <vt:lpstr>Results – Fall Risk Assessment</vt:lpstr>
      <vt:lpstr>Results – Fall Risk Assessment</vt:lpstr>
      <vt:lpstr>Results – Fall Risk Assessment</vt:lpstr>
      <vt:lpstr>Results – Fall Risk Assessment With a manual supervision feature</vt:lpstr>
      <vt:lpstr>Results – Fall Risk Assessment Merge Attempt (task 13)</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Fall Probability Based on a Validated Balance Scale</dc:title>
  <dc:creator>Alaa Masalha</dc:creator>
  <cp:lastModifiedBy>Alaa Masalha</cp:lastModifiedBy>
  <cp:revision>609</cp:revision>
  <dcterms:created xsi:type="dcterms:W3CDTF">2020-05-20T13:47:15Z</dcterms:created>
  <dcterms:modified xsi:type="dcterms:W3CDTF">2021-10-20T07:21:58Z</dcterms:modified>
</cp:coreProperties>
</file>